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08" r:id="rId1"/>
  </p:sldMasterIdLst>
  <p:notesMasterIdLst>
    <p:notesMasterId r:id="rId53"/>
  </p:notesMasterIdLst>
  <p:sldIdLst>
    <p:sldId id="256" r:id="rId2"/>
    <p:sldId id="299" r:id="rId3"/>
    <p:sldId id="257" r:id="rId4"/>
    <p:sldId id="272" r:id="rId5"/>
    <p:sldId id="273" r:id="rId6"/>
    <p:sldId id="274" r:id="rId7"/>
    <p:sldId id="300" r:id="rId8"/>
    <p:sldId id="258" r:id="rId9"/>
    <p:sldId id="259" r:id="rId10"/>
    <p:sldId id="260" r:id="rId11"/>
    <p:sldId id="275" r:id="rId12"/>
    <p:sldId id="276" r:id="rId13"/>
    <p:sldId id="301" r:id="rId14"/>
    <p:sldId id="277" r:id="rId15"/>
    <p:sldId id="293" r:id="rId16"/>
    <p:sldId id="302" r:id="rId17"/>
    <p:sldId id="303" r:id="rId18"/>
    <p:sldId id="261" r:id="rId19"/>
    <p:sldId id="304" r:id="rId20"/>
    <p:sldId id="278" r:id="rId21"/>
    <p:sldId id="279" r:id="rId22"/>
    <p:sldId id="262" r:id="rId23"/>
    <p:sldId id="280" r:id="rId24"/>
    <p:sldId id="305" r:id="rId25"/>
    <p:sldId id="281" r:id="rId26"/>
    <p:sldId id="306" r:id="rId27"/>
    <p:sldId id="295" r:id="rId28"/>
    <p:sldId id="294" r:id="rId29"/>
    <p:sldId id="296" r:id="rId30"/>
    <p:sldId id="297" r:id="rId31"/>
    <p:sldId id="263" r:id="rId32"/>
    <p:sldId id="307" r:id="rId33"/>
    <p:sldId id="308" r:id="rId34"/>
    <p:sldId id="264" r:id="rId35"/>
    <p:sldId id="265" r:id="rId36"/>
    <p:sldId id="266" r:id="rId37"/>
    <p:sldId id="309" r:id="rId38"/>
    <p:sldId id="310" r:id="rId39"/>
    <p:sldId id="282" r:id="rId40"/>
    <p:sldId id="271" r:id="rId41"/>
    <p:sldId id="311" r:id="rId42"/>
    <p:sldId id="283" r:id="rId43"/>
    <p:sldId id="284" r:id="rId44"/>
    <p:sldId id="267" r:id="rId45"/>
    <p:sldId id="268" r:id="rId46"/>
    <p:sldId id="285" r:id="rId47"/>
    <p:sldId id="312" r:id="rId48"/>
    <p:sldId id="269" r:id="rId49"/>
    <p:sldId id="286" r:id="rId50"/>
    <p:sldId id="287" r:id="rId51"/>
    <p:sldId id="270" r:id="rId52"/>
  </p:sldIdLst>
  <p:sldSz cx="12192000" cy="6858000"/>
  <p:notesSz cx="6797675" cy="9928225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36176-0F94-4288-A34A-A9EA84181A86}" type="datetimeFigureOut">
              <a:rPr lang="es-AR" smtClean="0"/>
              <a:t>01/12/2021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8A11-083C-4077-8348-293A612F30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7036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8A11-083C-4077-8348-293A612F301E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50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5FCF1-047D-4531-AB74-AEC40379D2D5}" type="slidenum">
              <a:rPr lang="es-AR" smtClean="0">
                <a:solidFill>
                  <a:prstClr val="black"/>
                </a:solidFill>
              </a:rPr>
              <a:pPr/>
              <a:t>23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1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5FCF1-047D-4531-AB74-AEC40379D2D5}" type="slidenum">
              <a:rPr lang="es-AR" smtClean="0"/>
              <a:t>50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119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B266B86-961D-42C0-9D84-B4F9E4B5C8E4}" type="datetime1">
              <a:rPr lang="es-AR" smtClean="0"/>
              <a:t>01/12/2021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18671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A4BD-1EB9-4B17-A2EE-9849B58A0198}" type="datetime1">
              <a:rPr lang="es-AR" smtClean="0"/>
              <a:t>01/12/2021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030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DC07-3E52-40CA-AF18-FE09148E8D35}" type="datetime1">
              <a:rPr lang="es-AR" smtClean="0"/>
              <a:t>01/12/2021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98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90D5-9668-44F3-8BB4-1A0B98974668}" type="datetime1">
              <a:rPr lang="es-AR" smtClean="0"/>
              <a:t>01/12/2021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95708" y="6453386"/>
            <a:ext cx="1596292" cy="404614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fld id="{6FDACECB-6C91-45FE-B248-65BFDFDFABB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473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F010E3-5442-47EE-BB68-21BBE9A7A723}" type="datetime1">
              <a:rPr lang="es-AR" smtClean="0"/>
              <a:t>01/12/2021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93080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A0F-AF0B-4DF4-B02D-D6C39C283146}" type="datetime1">
              <a:rPr lang="es-AR" smtClean="0"/>
              <a:t>01/12/2021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227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79D8-C43B-4F08-A7AF-675461D48D20}" type="datetime1">
              <a:rPr lang="es-AR" smtClean="0"/>
              <a:t>01/12/2021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919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8039-1D86-43F9-A711-145E7AF3A0BF}" type="datetime1">
              <a:rPr lang="es-AR" smtClean="0"/>
              <a:t>01/12/2021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42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17E3-2EFE-4550-B0D2-D54F0B0288F2}" type="datetime1">
              <a:rPr lang="es-AR" smtClean="0"/>
              <a:t>01/12/2021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149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0C61E0-32A4-47AD-8D7F-1845B992263F}" type="datetime1">
              <a:rPr lang="es-AR" smtClean="0"/>
              <a:t>01/12/2021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851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C6A12F-FFF0-4A87-97BD-F6EEF1DD424F}" type="datetime1">
              <a:rPr lang="es-AR" smtClean="0"/>
              <a:t>01/12/2021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3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2040D24-0501-46E1-9A4C-E0A681FBE884}" type="datetime1">
              <a:rPr lang="es-AR" smtClean="0"/>
              <a:t>01/12/2021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FDACECB-6C91-45FE-B248-65BFDFDFABB3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628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49" y="1363430"/>
            <a:ext cx="9244329" cy="2103422"/>
          </a:xfr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</a:pPr>
            <a:r>
              <a:rPr lang="es-ES" sz="4000" b="1" cap="all" spc="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REGLAMENTACIÓN DE LA CONDONACIÓN DE DEUDAS Y AMPLIACIÓN DE </a:t>
            </a:r>
            <a:r>
              <a:rPr lang="es-ES" sz="4000" b="1" cap="all" spc="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MORATORIA</a:t>
            </a:r>
            <a:endParaRPr lang="es-AR" sz="3200" b="1" cap="all" spc="2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1197" y="5529828"/>
            <a:ext cx="3091603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JORNADA ACTUALIZACIÓN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FEHGRA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02/12/2021</a:t>
            </a:r>
            <a:endParaRPr lang="es-AR" sz="18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693246" y="3568849"/>
            <a:ext cx="7018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b="1" cap="all" spc="200" dirty="0">
                <a:latin typeface="Franklin Gothic Medium" panose="020B0603020102020204" pitchFamily="34" charset="0"/>
              </a:rPr>
              <a:t>LEY 27653 (BO 11/11/2021) </a:t>
            </a:r>
            <a:br>
              <a:rPr lang="es-ES" sz="2400" b="1" cap="all" spc="200" dirty="0">
                <a:latin typeface="Franklin Gothic Medium" panose="020B0603020102020204" pitchFamily="34" charset="0"/>
              </a:rPr>
            </a:br>
            <a:r>
              <a:rPr lang="es-ES" sz="2400" b="1" cap="all" spc="200" dirty="0">
                <a:latin typeface="Franklin Gothic Medium" panose="020B0603020102020204" pitchFamily="34" charset="0"/>
              </a:rPr>
              <a:t>RG 5101 (BO 19/11/2021)</a:t>
            </a:r>
            <a:endParaRPr lang="es-AR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773247" y="4880012"/>
            <a:ext cx="3216486" cy="1092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1" cap="all" spc="200" baseline="0">
                <a:solidFill>
                  <a:srgbClr val="002060"/>
                </a:solidFill>
                <a:latin typeface="+mj-lt"/>
              </a:defRPr>
            </a:lvl1pPr>
            <a:lvl2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algn="ctr"/>
            <a:r>
              <a:rPr lang="es-ES" sz="1800" b="0" dirty="0">
                <a:latin typeface="Franklin Gothic Medium" panose="020B0603020102020204" pitchFamily="34" charset="0"/>
              </a:rPr>
              <a:t>Humberto J. Bertazza</a:t>
            </a:r>
          </a:p>
          <a:p>
            <a:pPr algn="ctr"/>
            <a:r>
              <a:rPr lang="es-ES" sz="1800" b="0" dirty="0">
                <a:latin typeface="Franklin Gothic Medium" panose="020B0603020102020204" pitchFamily="34" charset="0"/>
              </a:rPr>
              <a:t>Marcelo Serra</a:t>
            </a:r>
            <a:endParaRPr lang="es-AR" sz="1800" b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903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25" y="193965"/>
            <a:ext cx="10988675" cy="446116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3. TIPOS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CONTRIBUYENTES AFIP (ART 12)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02143"/>
              </p:ext>
            </p:extLst>
          </p:nvPr>
        </p:nvGraphicFramePr>
        <p:xfrm>
          <a:off x="1000124" y="756752"/>
          <a:ext cx="10988675" cy="5823732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24052"/>
                <a:gridCol w="3220036">
                  <a:extLst>
                    <a:ext uri="{9D8B030D-6E8A-4147-A177-3AD203B41FA5}">
                      <a16:colId xmlns="" xmlns:a16="http://schemas.microsoft.com/office/drawing/2014/main" val="2222762549"/>
                    </a:ext>
                  </a:extLst>
                </a:gridCol>
                <a:gridCol w="7344587">
                  <a:extLst>
                    <a:ext uri="{9D8B030D-6E8A-4147-A177-3AD203B41FA5}">
                      <a16:colId xmlns="" xmlns:a16="http://schemas.microsoft.com/office/drawing/2014/main" val="3090732317"/>
                    </a:ext>
                  </a:extLst>
                </a:gridCol>
              </a:tblGrid>
              <a:tr h="899147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</a:t>
                      </a:r>
                      <a:endParaRPr lang="es-AR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b="1" dirty="0" smtClean="0">
                          <a:latin typeface="Arial Narrow" panose="020B0606020202030204" pitchFamily="34" charset="0"/>
                        </a:rPr>
                        <a:t>ENTIDADES SIN FINES DE LUCRO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ORGANIZACIONES COMUNITARIAS</a:t>
                      </a:r>
                      <a:endParaRPr lang="es-AR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Deberán encontrarse registradas ante la AFIP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no se encuentran registradas bajo la forma jurídica correspondiente deberán solicitar su corrección (Clave Fiscal, presentaciones digitales)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82097399"/>
                  </a:ext>
                </a:extLst>
              </a:tr>
              <a:tr h="276661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latin typeface="Arial Narrow" panose="020B0606020202030204" pitchFamily="34" charset="0"/>
                        </a:rPr>
                        <a:t>MICRO Y PEQUEÑAS EMPRESAS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Certificado </a:t>
                      </a:r>
                      <a:r>
                        <a:rPr lang="es-ES" sz="1800" dirty="0" err="1" smtClean="0">
                          <a:latin typeface="Arial Narrow" panose="020B0606020202030204" pitchFamily="34" charset="0"/>
                        </a:rPr>
                        <a:t>MiPyME</a:t>
                      </a:r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 vigente a la fecha de adhesión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37501355"/>
                  </a:ext>
                </a:extLst>
              </a:tr>
              <a:tr h="484156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MEDIANAS EMPRESAS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(TRAMO</a:t>
                      </a:r>
                      <a:r>
                        <a:rPr lang="es-ES" sz="18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1 y 2)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s-AR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0216714"/>
                  </a:ext>
                </a:extLst>
              </a:tr>
              <a:tr h="1314138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latin typeface="Arial Narrow" panose="020B0606020202030204" pitchFamily="34" charset="0"/>
                        </a:rPr>
                        <a:t>CONDICIONALES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lvl="0" indent="-17780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 smtClean="0">
                          <a:latin typeface="Arial Narrow" panose="020B0606020202030204" pitchFamily="34" charset="0"/>
                        </a:rPr>
                        <a:t>Acreditación inicio de trámite de inscripción en el registro empresas </a:t>
                      </a:r>
                      <a:r>
                        <a:rPr lang="es-ES" sz="1800" kern="1200" dirty="0" err="1" smtClean="0">
                          <a:latin typeface="Arial Narrow" panose="020B0606020202030204" pitchFamily="34" charset="0"/>
                        </a:rPr>
                        <a:t>MiPyMES</a:t>
                      </a:r>
                      <a:r>
                        <a:rPr lang="es-ES" sz="1800" kern="1200" dirty="0" smtClean="0">
                          <a:latin typeface="Arial Narrow" panose="020B0606020202030204" pitchFamily="34" charset="0"/>
                        </a:rPr>
                        <a:t> a la fecha de solicitud para el período</a:t>
                      </a:r>
                      <a:r>
                        <a:rPr lang="es-ES" sz="1800" kern="1200" baseline="0" dirty="0" smtClean="0">
                          <a:latin typeface="Arial Narrow" panose="020B0606020202030204" pitchFamily="34" charset="0"/>
                        </a:rPr>
                        <a:t> fiscal vigente</a:t>
                      </a:r>
                    </a:p>
                    <a:p>
                      <a:pPr marL="177800" lvl="0" indent="-17780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baseline="0" dirty="0" smtClean="0">
                          <a:latin typeface="Arial Narrow" panose="020B0606020202030204" pitchFamily="34" charset="0"/>
                        </a:rPr>
                        <a:t>Voluntad adherir al régimen “Mis facilidades” (certificado </a:t>
                      </a:r>
                      <a:r>
                        <a:rPr lang="es-ES" sz="1800" kern="1200" baseline="0" dirty="0" err="1" smtClean="0">
                          <a:latin typeface="Arial Narrow" panose="020B0606020202030204" pitchFamily="34" charset="0"/>
                        </a:rPr>
                        <a:t>MiPyME</a:t>
                      </a:r>
                      <a:r>
                        <a:rPr lang="es-ES" sz="1800" kern="1200" baseline="0" dirty="0" smtClean="0">
                          <a:latin typeface="Arial Narrow" panose="020B0606020202030204" pitchFamily="34" charset="0"/>
                        </a:rPr>
                        <a:t> en trámite) 15 días administrativos a la fecha límite de finalización del plazo de acogimiento</a:t>
                      </a:r>
                    </a:p>
                    <a:p>
                      <a:pPr marL="177800" lvl="0" indent="-17780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baseline="0" dirty="0" smtClean="0">
                          <a:latin typeface="Arial Narrow" panose="020B0606020202030204" pitchFamily="34" charset="0"/>
                        </a:rPr>
                        <a:t>Quienes obtienen el certificado deberán realizar el acogimiento como B </a:t>
                      </a:r>
                      <a:r>
                        <a:rPr lang="es-ES" sz="1800" kern="1200" baseline="0" dirty="0" err="1" smtClean="0">
                          <a:latin typeface="Arial Narrow" panose="020B0606020202030204" pitchFamily="34" charset="0"/>
                        </a:rPr>
                        <a:t>ó</a:t>
                      </a:r>
                      <a:r>
                        <a:rPr lang="es-ES" sz="1800" kern="1200" baseline="0" dirty="0" smtClean="0">
                          <a:latin typeface="Arial Narrow" panose="020B0606020202030204" pitchFamily="34" charset="0"/>
                        </a:rPr>
                        <a:t> C</a:t>
                      </a:r>
                    </a:p>
                    <a:p>
                      <a:pPr marL="177800" lvl="0" indent="-17780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baseline="0" dirty="0" smtClean="0">
                          <a:latin typeface="Arial Narrow" panose="020B0606020202030204" pitchFamily="34" charset="0"/>
                        </a:rPr>
                        <a:t>Quienes no obtengan el certificado deberán adherirse como resto</a:t>
                      </a:r>
                      <a:endParaRPr lang="es-AR" sz="1800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08911655"/>
                  </a:ext>
                </a:extLst>
              </a:tr>
              <a:tr h="1106643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latin typeface="Arial Narrow" panose="020B0606020202030204" pitchFamily="34" charset="0"/>
                        </a:rPr>
                        <a:t>PH </a:t>
                      </a:r>
                      <a:r>
                        <a:rPr lang="es-ES" sz="1800" b="1" kern="1200" dirty="0" err="1" smtClean="0">
                          <a:latin typeface="Arial Narrow" panose="020B0606020202030204" pitchFamily="34" charset="0"/>
                        </a:rPr>
                        <a:t>ó</a:t>
                      </a:r>
                      <a:r>
                        <a:rPr lang="es-ES" sz="1800" b="1" kern="1200" dirty="0" smtClean="0">
                          <a:latin typeface="Arial Narrow" panose="020B0606020202030204" pitchFamily="34" charset="0"/>
                        </a:rPr>
                        <a:t> SI PEQUEÑOS CONTRIBUYENTES</a:t>
                      </a:r>
                      <a:r>
                        <a:rPr lang="es-ES" sz="1800" b="1" kern="1200" baseline="0" dirty="0" smtClean="0">
                          <a:latin typeface="Arial Narrow" panose="020B0606020202030204" pitchFamily="34" charset="0"/>
                        </a:rPr>
                        <a:t> (AFIP)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lvl="0" indent="-17780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Caracterizados en el sistema registral como pequeños contribuyentes</a:t>
                      </a:r>
                    </a:p>
                    <a:p>
                      <a:pPr marL="177800" lvl="0" indent="-17780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Dicha caracterización será tenida en cuenta para la adhesión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en forma previa a la verificación de la condición </a:t>
                      </a:r>
                      <a:r>
                        <a:rPr lang="es-ES" sz="18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MiPyME</a:t>
                      </a:r>
                      <a:endParaRPr lang="es-ES" sz="1800" kern="1200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7800" lvl="0" indent="-17780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Quienes no resulten caracterizados como P.C. y consideren que cumplen los requisitos podrán acreditar su condición hasta el 16/2/2022</a:t>
                      </a:r>
                      <a:endParaRPr lang="es-AR" sz="18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98867580"/>
                  </a:ext>
                </a:extLst>
              </a:tr>
              <a:tr h="428772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RESTO</a:t>
                      </a:r>
                      <a:endParaRPr lang="es-AR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-----</a:t>
                      </a:r>
                      <a:endParaRPr lang="es-AR" sz="18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13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975" y="100832"/>
            <a:ext cx="10940965" cy="491836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4. PEQUEÑOS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CONTRIBUYENTES AFIP (ART 4 </a:t>
            </a:r>
            <a:r>
              <a:rPr lang="es-ES" sz="2400" b="1" dirty="0" err="1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inc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 i)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89237"/>
              </p:ext>
            </p:extLst>
          </p:nvPr>
        </p:nvGraphicFramePr>
        <p:xfrm>
          <a:off x="942974" y="654348"/>
          <a:ext cx="10940965" cy="6095897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2571751">
                  <a:extLst>
                    <a:ext uri="{9D8B030D-6E8A-4147-A177-3AD203B41FA5}">
                      <a16:colId xmlns="" xmlns:a16="http://schemas.microsoft.com/office/drawing/2014/main" val="2222762549"/>
                    </a:ext>
                  </a:extLst>
                </a:gridCol>
                <a:gridCol w="8369214">
                  <a:extLst>
                    <a:ext uri="{9D8B030D-6E8A-4147-A177-3AD203B41FA5}">
                      <a16:colId xmlns="" xmlns:a16="http://schemas.microsoft.com/office/drawing/2014/main" val="3090732317"/>
                    </a:ext>
                  </a:extLst>
                </a:gridCol>
              </a:tblGrid>
              <a:tr h="86342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SITUACIÓN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GENERAL</a:t>
                      </a:r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indent="-2682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PH y SI</a:t>
                      </a:r>
                    </a:p>
                    <a:p>
                      <a:pPr marL="268288" indent="-2682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Inscriptas IG, IBP, RS al 11/11/2021</a:t>
                      </a:r>
                    </a:p>
                    <a:p>
                      <a:pPr marL="268288" indent="-2682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Condición</a:t>
                      </a: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 activo alguno de dichos impuestos durante 2020</a:t>
                      </a:r>
                    </a:p>
                    <a:p>
                      <a:pPr marL="268288" indent="-2682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Cumplimiento totalidad de condiciones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82097399"/>
                  </a:ext>
                </a:extLst>
              </a:tr>
              <a:tr h="1184131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INGRESOS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 NO SUPERIORES INGRESOS BRUTOS MAXIMOS CATEGORIA K 12/2020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$ 2.609.240,69</a:t>
                      </a:r>
                      <a:endParaRPr lang="es-A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indent="-2682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TOTAL INGRESOS (gravados y exentos)</a:t>
                      </a: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 DJ IG 2020</a:t>
                      </a:r>
                    </a:p>
                    <a:p>
                      <a:pPr marL="268288" indent="-2682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De no corresponder DJ IG</a:t>
                      </a:r>
                    </a:p>
                    <a:p>
                      <a:pPr marL="444500" lvl="1" indent="-176213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Ingresos brutos máximos RS 2020 categoría de revista al 19/11/2021</a:t>
                      </a:r>
                    </a:p>
                    <a:p>
                      <a:pPr marL="444500" lvl="1" indent="-176213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Sumatoria remuneración total F.931 (empleador) Enero a Diciembre 2020</a:t>
                      </a:r>
                    </a:p>
                    <a:p>
                      <a:pPr marL="444500" lvl="2" indent="-176213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Ingresos (jubilaciones y pensiones) Enero a Diciembre 2020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37501355"/>
                  </a:ext>
                </a:extLst>
              </a:tr>
              <a:tr h="518057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PRESENTACIÓN DJ IBP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 2019</a:t>
                      </a:r>
                      <a:endParaRPr lang="es-A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Total de bienes (país y exterior, gravados y exentos, sin MNI) no superior a $20.000.000</a:t>
                      </a:r>
                      <a:endParaRPr lang="es-AR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0216714"/>
                  </a:ext>
                </a:extLst>
              </a:tr>
              <a:tr h="666073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DJ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 IG e IBP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PF 2020</a:t>
                      </a:r>
                      <a:endParaRPr lang="es-A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Condición excluyente</a:t>
                      </a:r>
                    </a:p>
                    <a:p>
                      <a:pPr marL="444500" lvl="1" indent="-176213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Haber presentado DJ 2020</a:t>
                      </a:r>
                    </a:p>
                    <a:p>
                      <a:pPr marL="444500" lvl="1" indent="-176213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Tener CUIT activa sin limitaciones</a:t>
                      </a:r>
                      <a:endParaRPr lang="es-AR" sz="1600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08911655"/>
                  </a:ext>
                </a:extLst>
              </a:tr>
              <a:tr h="106078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REGISTRO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 DE EXENCIONES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baseline="0" dirty="0" err="1" smtClean="0">
                          <a:latin typeface="Arial Narrow" panose="020B0606020202030204" pitchFamily="34" charset="0"/>
                        </a:rPr>
                        <a:t>LiG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 Art. 26 </a:t>
                      </a:r>
                      <a:r>
                        <a:rPr lang="es-ES" sz="1600" kern="1200" baseline="0" dirty="0" err="1" smtClean="0">
                          <a:latin typeface="Arial Narrow" panose="020B0606020202030204" pitchFamily="34" charset="0"/>
                        </a:rPr>
                        <a:t>inc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 f)</a:t>
                      </a:r>
                      <a:endParaRPr lang="es-A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Entidades civiles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 de asistencia social, caridad, beneficencia, literarias y artísticas</a:t>
                      </a:r>
                    </a:p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Con funciones de contención social, sin fines de lucro</a:t>
                      </a:r>
                    </a:p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Que desarrollen programas de promoción y protección de derechos o actividades de ayuda social directa (sociedades de fomento, centro de jubilados, centros culturales, organizaciones dedicadas a la asistencia de comunidades migrantes, de grupos vulnerados, a la prevención de violencia de género y sus víctimas</a:t>
                      </a:r>
                      <a:endParaRPr lang="es-ES" sz="1600" kern="12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98867580"/>
                  </a:ext>
                </a:extLst>
              </a:tr>
              <a:tr h="863429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REPRESENTANTE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600" kern="1200" dirty="0" smtClean="0">
                          <a:latin typeface="Arial Narrow" panose="020B0606020202030204" pitchFamily="34" charset="0"/>
                        </a:rPr>
                        <a:t>LEGAL</a:t>
                      </a:r>
                      <a:endParaRPr lang="es-A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Acceso al servicio “Presentaciones digitales” RG 4503</a:t>
                      </a:r>
                    </a:p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Trámite “Acreditación entidades civiles”</a:t>
                      </a:r>
                    </a:p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Información actividad desarrollada (adjuntar documentación </a:t>
                      </a:r>
                      <a:r>
                        <a:rPr lang="es-ES" sz="1600" kern="1200" baseline="0" dirty="0" err="1" smtClean="0">
                          <a:latin typeface="Arial Narrow" panose="020B0606020202030204" pitchFamily="34" charset="0"/>
                        </a:rPr>
                        <a:t>respaldatoria</a:t>
                      </a: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)</a:t>
                      </a:r>
                    </a:p>
                    <a:p>
                      <a:pPr marL="268288" lvl="0" indent="-268288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baseline="0" dirty="0" smtClean="0">
                          <a:latin typeface="Arial Narrow" panose="020B0606020202030204" pitchFamily="34" charset="0"/>
                        </a:rPr>
                        <a:t>Hasta 16/2/2022</a:t>
                      </a:r>
                      <a:endParaRPr lang="es-ES" sz="1600" kern="12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94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2500" y="42581"/>
            <a:ext cx="10931440" cy="367524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0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5. EXCLUSIONES </a:t>
            </a:r>
            <a:r>
              <a:rPr lang="es-ES" sz="20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OBJETIVAS (ART 3 y 11)</a:t>
            </a:r>
            <a:endParaRPr lang="es-AR" sz="20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19591"/>
              </p:ext>
            </p:extLst>
          </p:nvPr>
        </p:nvGraphicFramePr>
        <p:xfrm>
          <a:off x="952500" y="426228"/>
          <a:ext cx="10931439" cy="60350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7095536">
                  <a:extLst>
                    <a:ext uri="{9D8B030D-6E8A-4147-A177-3AD203B41FA5}">
                      <a16:colId xmlns="" xmlns:a16="http://schemas.microsoft.com/office/drawing/2014/main" val="2222762549"/>
                    </a:ext>
                  </a:extLst>
                </a:gridCol>
                <a:gridCol w="1644277">
                  <a:extLst>
                    <a:ext uri="{9D8B030D-6E8A-4147-A177-3AD203B41FA5}">
                      <a16:colId xmlns="" xmlns:a16="http://schemas.microsoft.com/office/drawing/2014/main" val="3090732317"/>
                    </a:ext>
                  </a:extLst>
                </a:gridCol>
                <a:gridCol w="2191626"/>
              </a:tblGrid>
              <a:tr h="407472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CONCEPTOS</a:t>
                      </a:r>
                      <a:endParaRPr lang="es-AR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CONDONACIÓN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 DEUDAS</a:t>
                      </a:r>
                      <a:r>
                        <a:rPr lang="es-ES" sz="1400" b="1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(1)</a:t>
                      </a:r>
                      <a:endParaRPr lang="es-AR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AMPLIACIÓN</a:t>
                      </a:r>
                      <a:r>
                        <a:rPr lang="es-ES" sz="1400" b="1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MORATORIA</a:t>
                      </a:r>
                      <a:endParaRPr lang="es-AR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2097399"/>
                  </a:ext>
                </a:extLst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CUOTAS ART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37501355"/>
                  </a:ext>
                </a:extLst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APORTES Y CONTRIBUCIONES RNOS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0216714"/>
                  </a:ext>
                </a:extLst>
              </a:tr>
              <a:tr h="40747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APORTES Y</a:t>
                      </a: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CONTRIBUCIONES RSS SERVICIO DOMÉSTICO Y TRABAJADORES DE CASAS PERSONALES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08911655"/>
                  </a:ext>
                </a:extLst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CUOTAS SEGURO VIDA OBLIGATORIO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98867580"/>
                  </a:ext>
                </a:extLst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APORTES Y CONTRIBUCIONES RENATRE Y RENATEA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IDy</a:t>
                      </a:r>
                      <a:r>
                        <a:rPr lang="es-ES" sz="1400" b="0" kern="12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CB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IMPUESTO PAÍS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RETENCIONES Y PERCEPCIONES PRACTICADAS Y NO INGRESADAS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CONVENIOS DE CORRESPONSABILIDAD GREMIAL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ANTICIPOS</a:t>
                      </a: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Y PAGOS A CUENTA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 excepto</a:t>
                      </a: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Art. 39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REGIMEN SIMPLIFICADO DEVENGADO A JUNIO</a:t>
                      </a: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2004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OBLIGACIONES</a:t>
                      </a: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INCLUIDAS EN PLANES DE PAGO CADUCOS (RG 5101)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47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OBLIGACIONES DERIVADAS</a:t>
                      </a: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DE REGULARIZACIÓN L. 27260 Y BLANQUEO DE CONSTRUCCIÓN (L. 27613)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ASE (LEY 27605)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47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INTERESES (RESARCITORIOS Y PUNITORIOS) MULTAS Y DEMÁS ACCESORIOS RELACIONADOS CON LOS CONCEPTOS PRECEDENTES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SUJETOS EXCLUIDOS POR</a:t>
                      </a:r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SITUACIONES AL 11/11/2021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4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31275" y="6461268"/>
            <a:ext cx="11509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Arial Narrow" panose="020B0606020202030204" pitchFamily="34" charset="0"/>
              </a:rPr>
              <a:t>(1) No serán considerados para la condición de deudas liquidas y exigibles inferiores a $100.000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94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9385" y="115158"/>
            <a:ext cx="10612007" cy="946408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6.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EXCLUSIONES SUBJETIVAS DEL REGIMEN POR SITUACIONES VERIFICADAS AL 11/11/2021 </a:t>
            </a:r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(Ley 27541, art. 16)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26">
              <a:defRPr/>
            </a:pPr>
            <a:fld id="{D57F1E4F-1CFF-5643-939E-217C01CDF56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126">
                <a:defRPr/>
              </a:pPr>
              <a:t>12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048932" y="1459430"/>
            <a:ext cx="9922461" cy="95701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664" indent="-285664">
              <a:buFont typeface="Arial" panose="020B0604020202020204" pitchFamily="34" charset="0"/>
              <a:buChar char="•"/>
            </a:pPr>
            <a:r>
              <a:rPr lang="es-ES" sz="1999" b="1" dirty="0">
                <a:latin typeface="Arial Narrow" panose="020B0606020202030204" pitchFamily="34" charset="0"/>
              </a:rPr>
              <a:t>DECLARADOS EN QUIEBRA SIN CONTINUIDAD DE LA EXPLOTACIÓN EXCEPTO ADHESIÓN PARA CONCLUIR EL PROCESO FALENCIAL POR AVENIMIENTO</a:t>
            </a:r>
            <a:endParaRPr lang="es-AR" sz="1999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048932" y="2624431"/>
            <a:ext cx="9922461" cy="180986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999" b="1" dirty="0">
                <a:latin typeface="Arial Narrow" panose="020B0606020202030204" pitchFamily="34" charset="0"/>
              </a:rPr>
              <a:t>CONDENADOS CON SENTENCIA FIRME CON ANTERIORIDAD </a:t>
            </a:r>
            <a:r>
              <a:rPr lang="es-ES" sz="1999" b="1" dirty="0" smtClean="0">
                <a:latin typeface="Arial Narrow" panose="020B0606020202030204" pitchFamily="34" charset="0"/>
              </a:rPr>
              <a:t>AL 11-11-2021 </a:t>
            </a:r>
            <a:r>
              <a:rPr lang="es-ES" sz="1999" b="1" dirty="0">
                <a:latin typeface="Arial Narrow" panose="020B0606020202030204" pitchFamily="34" charset="0"/>
              </a:rPr>
              <a:t>(CONDENA NO CUMPLIDA)</a:t>
            </a:r>
          </a:p>
          <a:p>
            <a:pPr marL="285664" indent="-285664">
              <a:buFont typeface="Arial" panose="020B0604020202020204" pitchFamily="34" charset="0"/>
              <a:buChar char="•"/>
            </a:pPr>
            <a:r>
              <a:rPr lang="es-ES" sz="1999" b="1" dirty="0">
                <a:latin typeface="Arial Narrow" panose="020B0606020202030204" pitchFamily="34" charset="0"/>
              </a:rPr>
              <a:t>DELITOS L. 23771, 24769, 27430 y 22415</a:t>
            </a:r>
          </a:p>
          <a:p>
            <a:pPr marL="285664" indent="-285664">
              <a:buFont typeface="Arial" panose="020B0604020202020204" pitchFamily="34" charset="0"/>
              <a:buChar char="•"/>
            </a:pPr>
            <a:r>
              <a:rPr lang="es-ES" sz="1999" b="1" dirty="0">
                <a:latin typeface="Arial Narrow" panose="020B0606020202030204" pitchFamily="34" charset="0"/>
              </a:rPr>
              <a:t>DELITOS DOLOSOS CON CONEXIÓN CON EL INCUMPLIMIENTO DE OBLIGACIONES TRIBUTARIAS</a:t>
            </a:r>
            <a:endParaRPr lang="es-AR" sz="1999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048932" y="4567581"/>
            <a:ext cx="9922462" cy="194335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999" b="1" u="sng" dirty="0">
                <a:latin typeface="Arial Narrow" panose="020B0606020202030204" pitchFamily="34" charset="0"/>
              </a:rPr>
              <a:t>PERSONAS JURÍDICAS</a:t>
            </a:r>
          </a:p>
          <a:p>
            <a:pPr marL="285664" indent="-285664">
              <a:buFont typeface="Arial" panose="020B0604020202020204" pitchFamily="34" charset="0"/>
              <a:buChar char="•"/>
            </a:pPr>
            <a:r>
              <a:rPr lang="es-ES" sz="1999" b="1" dirty="0">
                <a:latin typeface="Arial Narrow" panose="020B0606020202030204" pitchFamily="34" charset="0"/>
              </a:rPr>
              <a:t>SUS SOCIOS, ADMINISTRADORES DIRECTORES, SINDICOS, MIEMBROS DE CONSEJOS DE VIGILANCIA, CONSEJEROS O QUIENES OCUPEN CARGOS EQUIVALENTES</a:t>
            </a:r>
          </a:p>
          <a:p>
            <a:pPr marL="285664" indent="-285664">
              <a:buFont typeface="Arial" panose="020B0604020202020204" pitchFamily="34" charset="0"/>
              <a:buChar char="•"/>
            </a:pPr>
            <a:r>
              <a:rPr lang="es-ES" sz="1999" b="1" dirty="0">
                <a:latin typeface="Arial Narrow" panose="020B0606020202030204" pitchFamily="34" charset="0"/>
              </a:rPr>
              <a:t>HAYAN SIDO CONDENADOS CON SENTENCIA FIRME (SIEMPRE QUE LA CONDENA NO ESTUVIERA CUMPLIDA) POR LOS DELITOS INDICADOS EN EL PUNTO ANTERIOR)</a:t>
            </a:r>
            <a:endParaRPr lang="es-AR" sz="1999" b="1" dirty="0">
              <a:latin typeface="Arial Narrow" panose="020B060602020203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359386" y="1459430"/>
            <a:ext cx="535782" cy="95701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799" b="1" dirty="0">
                <a:latin typeface="Arial Narrow" panose="020B0606020202030204" pitchFamily="34" charset="0"/>
              </a:rPr>
              <a:t>1</a:t>
            </a:r>
            <a:endParaRPr lang="es-AR" sz="2799" b="1" dirty="0">
              <a:latin typeface="Arial Narrow" panose="020B0606020202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1359386" y="2624430"/>
            <a:ext cx="535782" cy="180986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799" b="1" dirty="0">
                <a:latin typeface="Arial Narrow" panose="020B0606020202030204" pitchFamily="34" charset="0"/>
              </a:rPr>
              <a:t>2</a:t>
            </a:r>
            <a:endParaRPr lang="es-AR" sz="2799" b="1" dirty="0">
              <a:latin typeface="Arial Narrow" panose="020B060602020203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1359387" y="4567579"/>
            <a:ext cx="535782" cy="192449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799" b="1" dirty="0">
                <a:latin typeface="Arial Narrow" panose="020B0606020202030204" pitchFamily="34" charset="0"/>
              </a:rPr>
              <a:t>3</a:t>
            </a:r>
            <a:endParaRPr lang="es-AR" sz="2799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0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750" y="123356"/>
            <a:ext cx="10455273" cy="80057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4000" b="1" dirty="0" smtClean="0">
                <a:latin typeface="Arial Narrow" panose="020B0606020202030204" pitchFamily="34" charset="0"/>
              </a:rPr>
              <a:t>7. ANTICIPOS IMPOSITIVOS (ART 39)</a:t>
            </a:r>
            <a:endParaRPr lang="es-AR" sz="4000" b="1" dirty="0"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13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8354202" y="2444700"/>
            <a:ext cx="2434295" cy="113274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P.F. VENCIDO CON POSTERIORIDAD</a:t>
            </a:r>
          </a:p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31/8/2021 (*)</a:t>
            </a:r>
            <a:endParaRPr lang="es-AR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212387" y="2444700"/>
            <a:ext cx="2370168" cy="73573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P.F. VENCIDO </a:t>
            </a:r>
          </a:p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31/8/2021</a:t>
            </a:r>
            <a:endParaRPr lang="es-AR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851133" y="3577444"/>
            <a:ext cx="2289999" cy="91622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DJ PRESENTADA AL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11-11-2021 (**)</a:t>
            </a:r>
            <a:endParaRPr lang="es-AR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5187992" y="1193770"/>
            <a:ext cx="2546196" cy="87873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VENCIDOS</a:t>
            </a:r>
          </a:p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31/8/2021</a:t>
            </a:r>
            <a:endParaRPr lang="es-AR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270107" y="2624186"/>
            <a:ext cx="94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PH 2020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0695364" y="2670352"/>
            <a:ext cx="112772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PH 2021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3705936" y="3577444"/>
            <a:ext cx="2601723" cy="91622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DJ NO PRESENTADA AL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11-11-2021 (**)</a:t>
            </a:r>
            <a:endParaRPr lang="es-AR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851133" y="4757423"/>
            <a:ext cx="2289999" cy="91622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CONDONACIÓN</a:t>
            </a:r>
          </a:p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100%</a:t>
            </a:r>
            <a:endParaRPr lang="es-AR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3705936" y="4757423"/>
            <a:ext cx="2601723" cy="91622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CONDONACIÓN</a:t>
            </a:r>
          </a:p>
          <a:p>
            <a:pPr algn="ctr"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GENERAL</a:t>
            </a:r>
            <a:endParaRPr lang="es-AR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1" name="Conector angular 60"/>
          <p:cNvCxnSpPr>
            <a:stCxn id="15" idx="3"/>
            <a:endCxn id="9" idx="0"/>
          </p:cNvCxnSpPr>
          <p:nvPr/>
        </p:nvCxnSpPr>
        <p:spPr>
          <a:xfrm>
            <a:off x="7734188" y="1633136"/>
            <a:ext cx="1837162" cy="811564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Conector angular 62"/>
          <p:cNvCxnSpPr>
            <a:stCxn id="15" idx="1"/>
            <a:endCxn id="10" idx="0"/>
          </p:cNvCxnSpPr>
          <p:nvPr/>
        </p:nvCxnSpPr>
        <p:spPr>
          <a:xfrm rot="10800000" flipV="1">
            <a:off x="3397472" y="1633136"/>
            <a:ext cx="1790521" cy="811564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5" name="Conector angular 74"/>
          <p:cNvCxnSpPr>
            <a:stCxn id="10" idx="2"/>
            <a:endCxn id="11" idx="0"/>
          </p:cNvCxnSpPr>
          <p:nvPr/>
        </p:nvCxnSpPr>
        <p:spPr>
          <a:xfrm rot="5400000">
            <a:off x="2498297" y="2678270"/>
            <a:ext cx="397010" cy="1401338"/>
          </a:xfrm>
          <a:prstGeom prst="bentConnector3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Conector angular 76"/>
          <p:cNvCxnSpPr>
            <a:stCxn id="10" idx="2"/>
            <a:endCxn id="39" idx="0"/>
          </p:cNvCxnSpPr>
          <p:nvPr/>
        </p:nvCxnSpPr>
        <p:spPr>
          <a:xfrm rot="16200000" flipH="1">
            <a:off x="4003629" y="2574275"/>
            <a:ext cx="397010" cy="1609327"/>
          </a:xfrm>
          <a:prstGeom prst="bentConnector3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Conector recto de flecha 78"/>
          <p:cNvCxnSpPr>
            <a:stCxn id="39" idx="2"/>
            <a:endCxn id="43" idx="0"/>
          </p:cNvCxnSpPr>
          <p:nvPr/>
        </p:nvCxnSpPr>
        <p:spPr>
          <a:xfrm>
            <a:off x="5006798" y="4493672"/>
            <a:ext cx="0" cy="263751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Conector recto de flecha 80"/>
          <p:cNvCxnSpPr>
            <a:stCxn id="11" idx="2"/>
            <a:endCxn id="41" idx="0"/>
          </p:cNvCxnSpPr>
          <p:nvPr/>
        </p:nvCxnSpPr>
        <p:spPr>
          <a:xfrm>
            <a:off x="1996133" y="4493672"/>
            <a:ext cx="0" cy="263751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8" name="Conector angular 87"/>
          <p:cNvCxnSpPr>
            <a:stCxn id="9" idx="2"/>
            <a:endCxn id="43" idx="3"/>
          </p:cNvCxnSpPr>
          <p:nvPr/>
        </p:nvCxnSpPr>
        <p:spPr>
          <a:xfrm rot="5400000">
            <a:off x="7120459" y="2764645"/>
            <a:ext cx="1638093" cy="3263691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810521" y="5750680"/>
            <a:ext cx="10583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(*) Los accesorios no condonados deberán regularizarse por compensación o adhesión planes de </a:t>
            </a:r>
            <a:r>
              <a:rPr lang="es-ES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facilidades</a:t>
            </a:r>
          </a:p>
          <a:p>
            <a:r>
              <a:rPr lang="es-ES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(**) La RG 5101 extendió el plazo al 15/3/22 (vto. </a:t>
            </a:r>
            <a:r>
              <a:rPr lang="es-ES" sz="2000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es-ES" sz="2000" smtClean="0">
                <a:solidFill>
                  <a:prstClr val="black"/>
                </a:solidFill>
                <a:latin typeface="Arial Narrow" panose="020B0606020202030204" pitchFamily="34" charset="0"/>
              </a:rPr>
              <a:t>cogimiento)</a:t>
            </a:r>
            <a:endParaRPr lang="es-AR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79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5850" y="105716"/>
            <a:ext cx="10925176" cy="58008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ES" sz="40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8. RESPONSABLES </a:t>
            </a:r>
            <a:r>
              <a:rPr lang="es-ES" sz="40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SOLIDARIOS (ART 46)</a:t>
            </a:r>
            <a:endParaRPr lang="es-AR" sz="40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400056" y="919215"/>
            <a:ext cx="2979738" cy="95096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RESPONSABLES SOLIDARIOS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ART 8 LEY 11683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6790429" y="919214"/>
            <a:ext cx="4560356" cy="95096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93663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CON O SIN DETERMINACIÓN</a:t>
            </a:r>
            <a:r>
              <a:rPr kumimoji="0" lang="es-ES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DE OFICIO</a:t>
            </a:r>
            <a:endParaRPr kumimoji="0" lang="es-AR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857250" y="3462866"/>
            <a:ext cx="3514725" cy="2992491"/>
          </a:xfrm>
          <a:prstGeom prst="roundRect">
            <a:avLst>
              <a:gd name="adj" fmla="val 14032"/>
            </a:avLst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7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DEUDOR</a:t>
            </a:r>
            <a:r>
              <a:rPr kumimoji="0" lang="es-ES" sz="17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PRINCIPAL Y SOLIDARIO NO PERTENECEN AL MISMO TIPO DE CONTRIBUYENTES</a:t>
            </a:r>
            <a:endParaRPr kumimoji="0" lang="es-ES" sz="17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LOS BENEFICIOS DE LA REGULARIZACIÓN Y LAS CONDICIONES DEL PLAN SE AJUSTARÁN AL SUJETO CON ACCESO A LOS MENORES BENEFICIOS</a:t>
            </a:r>
            <a:endParaRPr kumimoji="0" lang="es-AR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629150" y="3462866"/>
            <a:ext cx="3598333" cy="299249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7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SUJETO DETERMINADO</a:t>
            </a:r>
            <a:r>
              <a:rPr kumimoji="0" lang="es-ES" sz="17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COMO RESPONSABLE SOLIDARIO POR LA AFIP</a:t>
            </a:r>
            <a:endParaRPr kumimoji="0" lang="es-ES" sz="17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LOS FINES DE LA REGULARIZACIÓN DE LA DEUDA AJENA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DEBERÁ DAR CUMPLIMIENTO A LA REPATRIACIÓN DE ACTIVOS FINANCIEROS EN EL EXTERIOR (SÓLO POR SI)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6790428" y="2093251"/>
            <a:ext cx="4560357" cy="120304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2682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PRESENTACIÓN</a:t>
            </a:r>
            <a:r>
              <a:rPr kumimoji="0" lang="es-E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INDEPENDIENTE DE LA DEL DEUDOR PRINCIPAL</a:t>
            </a:r>
          </a:p>
          <a:p>
            <a:pPr marL="2682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6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IDENTIFICACIÓN</a:t>
            </a: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DEL DEUDOR PRINCIPAL</a:t>
            </a:r>
          </a:p>
          <a:p>
            <a:pPr marL="2682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NO</a:t>
            </a:r>
            <a:r>
              <a:rPr kumimoji="0" lang="es-E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RIGE OBLIGACIÓN DE PRESENTAR D.J.</a:t>
            </a:r>
            <a:endParaRPr kumimoji="0" lang="es-E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400056" y="2093251"/>
            <a:ext cx="2979738" cy="120304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ADHESIÓN 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RÉGIMEN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cxnSp>
        <p:nvCxnSpPr>
          <p:cNvPr id="12" name="Conector recto de flecha 11"/>
          <p:cNvCxnSpPr>
            <a:stCxn id="6" idx="3"/>
            <a:endCxn id="7" idx="1"/>
          </p:cNvCxnSpPr>
          <p:nvPr/>
        </p:nvCxnSpPr>
        <p:spPr>
          <a:xfrm flipV="1">
            <a:off x="6379794" y="1394695"/>
            <a:ext cx="41063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17" idx="3"/>
            <a:endCxn id="11" idx="1"/>
          </p:cNvCxnSpPr>
          <p:nvPr/>
        </p:nvCxnSpPr>
        <p:spPr>
          <a:xfrm>
            <a:off x="6379794" y="2694772"/>
            <a:ext cx="4106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redondeado 22"/>
          <p:cNvSpPr/>
          <p:nvPr/>
        </p:nvSpPr>
        <p:spPr>
          <a:xfrm>
            <a:off x="8582025" y="3481624"/>
            <a:ext cx="3197386" cy="295497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7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SUJETOS QUE</a:t>
            </a:r>
            <a:r>
              <a:rPr kumimoji="0" lang="es-ES" sz="17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ASUMAN COMO RESPONSABLES SOLIDARIOS SIN D.O.</a:t>
            </a:r>
            <a:endParaRPr kumimoji="0" lang="es-ES" sz="17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LOS FINES DE LA ADHESIÓN AL RÉGIMEN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EL CUMPLIMIENTO DE LA REPATRIACIÓN DEBE SER REALIZADO POR AMBOS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18" name="Conector recto de flecha 17"/>
          <p:cNvCxnSpPr>
            <a:stCxn id="6" idx="2"/>
            <a:endCxn id="17" idx="0"/>
          </p:cNvCxnSpPr>
          <p:nvPr/>
        </p:nvCxnSpPr>
        <p:spPr>
          <a:xfrm>
            <a:off x="4889925" y="1870176"/>
            <a:ext cx="0" cy="223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91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576" y="193670"/>
            <a:ext cx="10782858" cy="92075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36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9. AGENTES DE RETENCIÓN Y PERCEPCIÓN (L, 6, g)</a:t>
            </a:r>
            <a:endParaRPr lang="es-AR" sz="36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095375" y="1343026"/>
            <a:ext cx="10859059" cy="184784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LIBERAN DE MULTAS Y DEMÁS SANCIONES (NO FIRMES AL 11-11-2021)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CUANDO EXTERIORICEN Y PAGUEN (REGULARIZACIÓN)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EL IMPORTE OMITIDO DE RETENER O PERCIBIR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EL IMPORTE NO INGRESADO, LUEGO DE VENCIDO EL PLAZO (RETENCIÓN O PERCEPCIÓN EFECTUADA)</a:t>
            </a:r>
            <a:endParaRPr lang="es-AR" sz="21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095375" y="3419481"/>
            <a:ext cx="10859059" cy="142874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/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SUPUESTO DE RETENCIONES O PERCEPCIONES NO PRACTICADAS CUANDO EL CONTRIBUYENTE REGULARIZA SU SITUACIÓN FISCAL (LEY MODIFICATORIA) O LO HUBIERA HECHO CON ANTERIORIDAD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LIBERA AL AGENTE POR LA RETENCIÓN O PERCEPCIÓN NO EFECTUADA</a:t>
            </a:r>
            <a:endParaRPr lang="es-AR" sz="21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095375" y="5081588"/>
            <a:ext cx="10859059" cy="140659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/>
            <a:r>
              <a:rPr lang="es-ES" sz="21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APLICACIÓN DE NORMAS PENALES A LOS AGENTES DE RETENCIÓN Y PERCEPCIÓN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CONDICIONES SUSPENSIVAS Y EXTINTIVAS DE LA ACCIÓN PENAL (CONTRIBUYENTES EN GENERAL)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sz="21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CAUSALES DE EXCLUSIÓN</a:t>
            </a:r>
            <a:endParaRPr lang="es-AR" sz="21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66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1336" y="123355"/>
            <a:ext cx="10101687" cy="94716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10.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PAGOS REALIZADOS CON ANTERIORIDAD AL 11-11-2021 (L, 6, d)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16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2377533" y="1520796"/>
            <a:ext cx="4884234" cy="109281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CANCELACIÓN DEUDAS DE CAPITAL ANTES DEL 11-11-2021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439437" y="3104767"/>
            <a:ext cx="3065888" cy="82376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CONDONACIÓN 100% 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INTERESES Y MULTAS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5305425" y="3104767"/>
            <a:ext cx="3033168" cy="82376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EXTINCIÓN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ACCIÓN PENAL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305426" y="4270527"/>
            <a:ext cx="3033167" cy="75466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INCLUYE 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OBRAS SOCIALES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" name="Conector recto de flecha 9"/>
          <p:cNvCxnSpPr>
            <a:stCxn id="5" idx="2"/>
            <a:endCxn id="6" idx="0"/>
          </p:cNvCxnSpPr>
          <p:nvPr/>
        </p:nvCxnSpPr>
        <p:spPr>
          <a:xfrm flipH="1">
            <a:off x="2972381" y="2613615"/>
            <a:ext cx="1847269" cy="491152"/>
          </a:xfrm>
          <a:prstGeom prst="straightConnector1">
            <a:avLst/>
          </a:prstGeom>
          <a:ln w="3175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stCxn id="5" idx="2"/>
            <a:endCxn id="7" idx="0"/>
          </p:cNvCxnSpPr>
          <p:nvPr/>
        </p:nvCxnSpPr>
        <p:spPr>
          <a:xfrm>
            <a:off x="4819650" y="2613615"/>
            <a:ext cx="2002359" cy="491152"/>
          </a:xfrm>
          <a:prstGeom prst="straightConnector1">
            <a:avLst/>
          </a:prstGeom>
          <a:ln w="3175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7" idx="2"/>
            <a:endCxn id="8" idx="0"/>
          </p:cNvCxnSpPr>
          <p:nvPr/>
        </p:nvCxnSpPr>
        <p:spPr>
          <a:xfrm>
            <a:off x="6822009" y="3928533"/>
            <a:ext cx="1" cy="341994"/>
          </a:xfrm>
          <a:prstGeom prst="straightConnector1">
            <a:avLst/>
          </a:prstGeom>
          <a:ln w="3175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ángulo redondeado 10"/>
          <p:cNvSpPr/>
          <p:nvPr/>
        </p:nvSpPr>
        <p:spPr>
          <a:xfrm>
            <a:off x="7905750" y="1520797"/>
            <a:ext cx="3396177" cy="109281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OBLIGACIONES VENCIDAS O INFRACCIONES COMETIDAS AL 31/8/2021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1889321" y="5361976"/>
            <a:ext cx="9865376" cy="129371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IMPORTANTE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 LOS EFECTOS DE LA PROCEDENCIA DE LA CONDONACIÓN DE INTERESES Y MULTAS, SE REQUIERE, EN SU CASO, EL CUMPLIMIENTO DEL REQUISITO DE LA REPATRIACIÓN DE BIENES Y DEL RÉGIMEN DE INFORMACIÓN RESPECTIVO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4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4874" y="123356"/>
            <a:ext cx="10956925" cy="559045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2800" b="1" dirty="0" smtClean="0">
                <a:latin typeface="Arial Narrow" panose="020B0606020202030204" pitchFamily="34" charset="0"/>
              </a:rPr>
              <a:t>11. REQUISITOS Y FORMALIDADES PARA LA ADHESIÓN (ART 13 al 15)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17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8511125" y="2070665"/>
            <a:ext cx="3132667" cy="148511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POSEER DOMICILIO FISCAL ELECTRÓNICO CONSTITUIDO</a:t>
            </a:r>
          </a:p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RG 4280</a:t>
            </a:r>
          </a:p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(DIRECCIÓN CORREO ELECTRÓNICO Y CELULAR)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785545" y="2070665"/>
            <a:ext cx="2072034" cy="146671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DJ ORIGINALES O RECTIFICATIVAS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6477000" y="3849485"/>
            <a:ext cx="2641600" cy="126030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MIS FACILIDADES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(PAGO CONTADO O PLANES DE PAGO)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4155301" y="785996"/>
            <a:ext cx="3421020" cy="103956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REQUISITOS DE ADHESIÓN AL RÉGIMEN Y BENEFICIOS DE CONDONACIÓN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1127973" y="5421895"/>
            <a:ext cx="2006602" cy="127564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DETECCIÓN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 ERRORES</a:t>
            </a:r>
          </a:p>
        </p:txBody>
      </p:sp>
      <p:sp>
        <p:nvSpPr>
          <p:cNvPr id="43" name="Rectángulo redondeado 42"/>
          <p:cNvSpPr/>
          <p:nvPr/>
        </p:nvSpPr>
        <p:spPr>
          <a:xfrm>
            <a:off x="4674967" y="5421895"/>
            <a:ext cx="2376177" cy="126040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ANULACIÓN ACOGIMIENTO HASTA EL 10/3/2022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1" name="Conector angular 60"/>
          <p:cNvCxnSpPr>
            <a:stCxn id="15" idx="3"/>
            <a:endCxn id="9" idx="0"/>
          </p:cNvCxnSpPr>
          <p:nvPr/>
        </p:nvCxnSpPr>
        <p:spPr>
          <a:xfrm>
            <a:off x="7576321" y="1305780"/>
            <a:ext cx="2501138" cy="764885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Conector angular 62"/>
          <p:cNvCxnSpPr>
            <a:stCxn id="15" idx="1"/>
            <a:endCxn id="10" idx="0"/>
          </p:cNvCxnSpPr>
          <p:nvPr/>
        </p:nvCxnSpPr>
        <p:spPr>
          <a:xfrm rot="10800000" flipV="1">
            <a:off x="1821563" y="1305779"/>
            <a:ext cx="2333739" cy="764885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8" name="Rectángulo redondeado 47"/>
          <p:cNvSpPr/>
          <p:nvPr/>
        </p:nvSpPr>
        <p:spPr>
          <a:xfrm>
            <a:off x="4829794" y="2070666"/>
            <a:ext cx="2072034" cy="148511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DECLARACIÓN</a:t>
            </a:r>
          </a:p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CBU</a:t>
            </a:r>
          </a:p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RG 2675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4" name="Conector recto de flecha 43"/>
          <p:cNvCxnSpPr>
            <a:stCxn id="15" idx="2"/>
            <a:endCxn id="48" idx="0"/>
          </p:cNvCxnSpPr>
          <p:nvPr/>
        </p:nvCxnSpPr>
        <p:spPr>
          <a:xfrm>
            <a:off x="5865811" y="1825564"/>
            <a:ext cx="0" cy="245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ángulo redondeado 77"/>
          <p:cNvSpPr/>
          <p:nvPr/>
        </p:nvSpPr>
        <p:spPr>
          <a:xfrm>
            <a:off x="2514600" y="3849485"/>
            <a:ext cx="2641600" cy="126030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SISTEMA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CUENTAS BANCARIAS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(COMPENSACIÓN)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Conector recto de flecha 4"/>
          <p:cNvCxnSpPr>
            <a:stCxn id="41" idx="3"/>
            <a:endCxn id="43" idx="1"/>
          </p:cNvCxnSpPr>
          <p:nvPr/>
        </p:nvCxnSpPr>
        <p:spPr>
          <a:xfrm flipV="1">
            <a:off x="3134575" y="6052096"/>
            <a:ext cx="1540392" cy="7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7992533" y="5428266"/>
            <a:ext cx="3651259" cy="126040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EL PAGO A CUENTA NO SE IMPUTA CONTRA NUEVOS PLANES DE FACILIDADES, SINO CONTRA OTRAS OBLIGACIONES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cto de flecha 6"/>
          <p:cNvCxnSpPr>
            <a:stCxn id="43" idx="3"/>
            <a:endCxn id="17" idx="1"/>
          </p:cNvCxnSpPr>
          <p:nvPr/>
        </p:nvCxnSpPr>
        <p:spPr>
          <a:xfrm>
            <a:off x="7051144" y="6052096"/>
            <a:ext cx="941389" cy="6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95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599" y="169333"/>
            <a:ext cx="10270067" cy="84666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36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12. EFECTOS </a:t>
            </a:r>
            <a:r>
              <a:rPr lang="es-ES" sz="36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LA ADHESIÓN AL RÉGIMEN (ART </a:t>
            </a:r>
            <a:r>
              <a:rPr lang="es-ES" sz="36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49)</a:t>
            </a:r>
            <a:endParaRPr lang="es-AR" sz="36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598" y="1354665"/>
            <a:ext cx="10270067" cy="47836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RECONOCIMIENTO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DE LA DEUDA INCLUIDA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INTERRUPCIÓN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DE LA PRESCRIPCIÓN (IMPUESTOS, ACCESORIOS Y MULTAS)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AÚN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CUANDO LA ADHESIÓN RESULTE RECHAZADA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SE PRODUZCA LA ULTERIOR CADUCIDAD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IGUAL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EFECTO PRODUCIRÁ EL PAGO DE CADA UNA DE LAS CUOTAS DEL PLAN RESPECTO DEL SALDO PENDIENTE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es-AR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18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46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371600" y="1557867"/>
            <a:ext cx="9601200" cy="25400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719138" indent="-625475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</a:pPr>
            <a:r>
              <a:rPr lang="es-ES" b="1" cap="all" spc="600" dirty="0" smtClean="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rPr>
              <a:t>I. CONDONACIÓN DE DEUDAS PARA CIERTOS CONTRIBUYENTES</a:t>
            </a:r>
            <a:endParaRPr lang="es-AR" b="1" cap="all" spc="600" dirty="0">
              <a:solidFill>
                <a:schemeClr val="tx1"/>
              </a:solidFill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1858705" y="6453386"/>
            <a:ext cx="333295" cy="404614"/>
          </a:xfrm>
        </p:spPr>
        <p:txBody>
          <a:bodyPr vert="horz" lIns="91440" tIns="45720" rIns="91440" bIns="45720" rtlCol="0" anchor="ctr"/>
          <a:lstStyle/>
          <a:p>
            <a:fld id="{6FDACECB-6C91-45FE-B248-65BFDFDFABB3}" type="slidenum">
              <a:rPr lang="es-AR" sz="1000" b="1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</a:t>
            </a:fld>
            <a:endParaRPr lang="es-AR" sz="1000" b="1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15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3734" y="153460"/>
            <a:ext cx="10651066" cy="51540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13. FORMAS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CANCELACIÓN DE LAS OBLIGACIONES (</a:t>
            </a:r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ART 18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, 19, </a:t>
            </a:r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20, 21 y 22)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19</a:t>
            </a:fld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1083734" y="970485"/>
            <a:ext cx="2667000" cy="110066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PAGO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CONTADO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5274734" y="970488"/>
            <a:ext cx="2667000" cy="110066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COMPENSACIÓN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DE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OBLIGACIONES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9067800" y="970484"/>
            <a:ext cx="2667000" cy="110066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PLANES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DE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PAGO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905934" y="2401358"/>
            <a:ext cx="3022599" cy="331046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REDUCCIÓN 15% DEUDA CONSOLIDADA (L 27541, ART 13, </a:t>
            </a:r>
            <a:r>
              <a:rPr lang="es-ES" sz="2000" dirty="0" err="1" smtClean="0">
                <a:latin typeface="Arial Narrow" panose="020B0606020202030204" pitchFamily="34" charset="0"/>
              </a:rPr>
              <a:t>inc</a:t>
            </a:r>
            <a:r>
              <a:rPr lang="es-ES" sz="2000" dirty="0" smtClean="0">
                <a:latin typeface="Arial Narrow" panose="020B0606020202030204" pitchFamily="34" charset="0"/>
              </a:rPr>
              <a:t> b)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SISTEMA MIS FACILIDADES VEP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SE EXCLUYEN ANTICIPOS Y EL IVA IMPORTACIÓN DE SERVICIOS</a:t>
            </a:r>
            <a:endParaRPr lang="es-AR" sz="2000" dirty="0"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546600" y="2392891"/>
            <a:ext cx="4605866" cy="4292600"/>
          </a:xfrm>
          <a:prstGeom prst="roundRect">
            <a:avLst>
              <a:gd name="adj" fmla="val 10355"/>
            </a:avLst>
          </a:prstGeom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TRANSACCIÓN COMPENSACIÓN LEY 27541 (SISTEMA DE CUENTAS TRIBUTARIAS)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INVALIDEZ DE LAS COMPENSACIONES POR INEXACTITUD DE SALDOS A FAVOR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EN SU CASO, CADUCIDAD PLANES DE PAGO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ELLO, NO OCURRIRÁ EN LOS SIGUIENTES CASOS:</a:t>
            </a:r>
          </a:p>
          <a:p>
            <a:pPr marL="355600" lvl="1" indent="-177800">
              <a:buFont typeface="Courier New" panose="02070309020205020404" pitchFamily="49" charset="0"/>
              <a:buChar char="o"/>
            </a:pPr>
            <a:r>
              <a:rPr lang="es-ES" sz="1600" dirty="0" smtClean="0">
                <a:latin typeface="Arial Narrow" panose="020B0606020202030204" pitchFamily="34" charset="0"/>
              </a:rPr>
              <a:t>SALDO IMPROCEDENTE IGUAL O MENOR A $30.000 O AL 5% MONTO COMPENSADO, EL MAYOR</a:t>
            </a:r>
          </a:p>
          <a:p>
            <a:pPr marL="355600" lvl="1" indent="-177800">
              <a:buFont typeface="Courier New" panose="02070309020205020404" pitchFamily="49" charset="0"/>
              <a:buChar char="o"/>
            </a:pPr>
            <a:r>
              <a:rPr lang="es-ES" sz="1600" dirty="0" smtClean="0">
                <a:latin typeface="Arial Narrow" panose="020B0606020202030204" pitchFamily="34" charset="0"/>
              </a:rPr>
              <a:t>CANCELACIÓN PAGO AL CONTADO 10 DÍAS DE HÁBILES ADMINISTRATIVOS DESDE LA RESOLUCIÓN FIRME DE LA INVALIDEZ O LA DJ RECTIFICATIVA</a:t>
            </a:r>
            <a:endParaRPr lang="es-AR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07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00" y="83791"/>
            <a:ext cx="11908548" cy="42130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ES" sz="2800" b="1" dirty="0" smtClean="0">
                <a:latin typeface="Arial Narrow" panose="020B0606020202030204" pitchFamily="34" charset="0"/>
              </a:rPr>
              <a:t>14. </a:t>
            </a:r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TIPOS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PLANES EN LA AMPLIACIÓN DE LA MORATORIA (ART 22)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20</a:t>
            </a:fld>
            <a:endParaRPr lang="es-AR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6179"/>
              </p:ext>
            </p:extLst>
          </p:nvPr>
        </p:nvGraphicFramePr>
        <p:xfrm>
          <a:off x="126700" y="595812"/>
          <a:ext cx="11871106" cy="50292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852805"/>
                <a:gridCol w="2869692"/>
                <a:gridCol w="1192911"/>
                <a:gridCol w="721678"/>
                <a:gridCol w="1032192"/>
                <a:gridCol w="1198491"/>
                <a:gridCol w="1105218"/>
                <a:gridCol w="1111742"/>
                <a:gridCol w="789841"/>
                <a:gridCol w="996536"/>
              </a:tblGrid>
              <a:tr h="402490">
                <a:tc row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GRUPOS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TIPOS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DE</a:t>
                      </a:r>
                    </a:p>
                    <a:p>
                      <a:pPr algn="ctr"/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CONTRIBUYENTES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CANT. MÁXIMA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 CUOTAS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PAGO A 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CUENTA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(1)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TASA DE INTERES MENSUAL DE FINANCIAMIENTO (2)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1º CUOTA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59">
                <a:tc vMerge="1">
                  <a:txBody>
                    <a:bodyPr/>
                    <a:lstStyle/>
                    <a:p>
                      <a:pPr algn="ctr"/>
                      <a:endParaRPr lang="es-AR" sz="15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5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AP. SEG SOC 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RET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y PERC </a:t>
                      </a:r>
                    </a:p>
                    <a:p>
                      <a:pPr algn="ctr"/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IMP y PREV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RESTO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5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TASA DE 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INTERÉS MENSUAL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PLANES CONSOLIDADOS A (3) (4)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90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NOVIEMBRE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DICIEMBRE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ENERO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FEBRERO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33952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ENTIDADES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SIN FINES DE LUCRO</a:t>
                      </a:r>
                    </a:p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ORGANIZACIONES COMUNITARIAS</a:t>
                      </a:r>
                    </a:p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MICRO Y PEQUEÑAS EMPRESAS</a:t>
                      </a:r>
                    </a:p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PH y SI PC (AFIP)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1%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PEQUEÑAS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EMPRESAS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1,50% mensual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hasta MARZO 2023 inclusive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0,30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0,375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0,50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0,75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96876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MEDIANAS EMPRESAS</a:t>
                      </a:r>
                    </a:p>
                    <a:p>
                      <a:pPr algn="l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(TRAMOS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 y 2)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36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1%</a:t>
                      </a:r>
                      <a:endParaRPr lang="es-AR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MEDIANAS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EMPRESAS TRAMO 1</a:t>
                      </a:r>
                    </a:p>
                    <a:p>
                      <a:pPr algn="ctr"/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2%</a:t>
                      </a:r>
                    </a:p>
                    <a:p>
                      <a:pPr algn="ctr"/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MEDIANAS EMPRESAS TRAMO 2</a:t>
                      </a:r>
                      <a:endParaRPr lang="es-ES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2%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mensual hasta SEPTIEMBRE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0,40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0,50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0,66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1,00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3952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RESTO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24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36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3%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mensual hasta SEPTIEMBRE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0,60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0,75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1,00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1,50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14648" y="5783679"/>
            <a:ext cx="110296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s-ES" sz="1400" dirty="0" smtClean="0">
                <a:latin typeface="Arial Narrow" panose="020B0606020202030204" pitchFamily="34" charset="0"/>
              </a:rPr>
              <a:t>El monto mínimo es de $1000 y, en su caso, se adicionará el importe de capital de los anticipos y montos IVA por importación de servicios</a:t>
            </a:r>
          </a:p>
          <a:p>
            <a:pPr marL="342900" indent="-342900">
              <a:buAutoNum type="arabicParenBoth"/>
            </a:pPr>
            <a:r>
              <a:rPr lang="es-ES" sz="1400" dirty="0" smtClean="0">
                <a:latin typeface="Arial Narrow" panose="020B0606020202030204" pitchFamily="34" charset="0"/>
              </a:rPr>
              <a:t>Luego BADLAR</a:t>
            </a:r>
          </a:p>
          <a:p>
            <a:pPr marL="342900" indent="-342900">
              <a:buAutoNum type="arabicParenBoth"/>
            </a:pPr>
            <a:r>
              <a:rPr lang="es-ES" sz="1400" dirty="0" smtClean="0">
                <a:latin typeface="Arial Narrow" panose="020B0606020202030204" pitchFamily="34" charset="0"/>
              </a:rPr>
              <a:t>Por fecha de consolidación de la deuda es la de la cancelación del pago a cuenta </a:t>
            </a:r>
          </a:p>
          <a:p>
            <a:pPr marL="342900" indent="-342900">
              <a:buAutoNum type="arabicParenBoth"/>
            </a:pPr>
            <a:r>
              <a:rPr lang="es-ES" sz="1400" dirty="0" smtClean="0">
                <a:latin typeface="Arial Narrow" panose="020B0606020202030204" pitchFamily="34" charset="0"/>
              </a:rPr>
              <a:t>La 1ª cuota vencerá el 16/4/2022</a:t>
            </a:r>
            <a:endParaRPr lang="es-AR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110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1075" y="239233"/>
            <a:ext cx="10948655" cy="86655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ES" sz="40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15. REFINANCIACIÓN </a:t>
            </a:r>
            <a:r>
              <a:rPr lang="es-ES" sz="40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PLANES VIGENTES (ART 28)</a:t>
            </a:r>
            <a:endParaRPr lang="es-AR" sz="40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ángulo redondeado 4"/>
          <p:cNvSpPr/>
          <p:nvPr/>
        </p:nvSpPr>
        <p:spPr>
          <a:xfrm>
            <a:off x="866775" y="1257454"/>
            <a:ext cx="11062955" cy="149919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u="sng" dirty="0" smtClean="0">
                <a:latin typeface="Arial Narrow" panose="020B0606020202030204" pitchFamily="34" charset="0"/>
              </a:rPr>
              <a:t>ALCANCE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PLANES DE FACILIDADES VIGENTES PRESENTADOS ANTES DEL 11/11/2021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PRESENTADOS A TRAVÉS DEL SISTEMA “MIS FACILIDADES”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CONCEPTOS INCLUIDOS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RG 4667 y 4816 NO PODRÁN REFINANCIARSE</a:t>
            </a:r>
            <a:endParaRPr lang="es-AR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866775" y="2891118"/>
            <a:ext cx="11062955" cy="379571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u="sng" dirty="0" smtClean="0">
                <a:latin typeface="Arial Narrow" panose="020B0606020202030204" pitchFamily="34" charset="0"/>
              </a:rPr>
              <a:t>PAUTAS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REFINANCIACIÓN POR CADA PLAN (MIS FACILIDADES – REFINANCIACIÓN PLANES VIGENTES)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SE CONSIDERARÁN TODOS LOS PAGOS EFECTUADOS HASTA EL ÚLTIMO DÍA DEL MES ANTERIOR A LA REFINANCIACIÓN (SOLICITAR SUSPENSIÓN DÉBITOS PROGRAMADOS PARA EL MES DE SOLICITUD DE REFINANCIACIÓN O REVERSIÓN DÉBITOS EFECTUADOS DENTRO DE LOS 30 DÍAS CORRIDOS DE REALIZADOS)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LA CONDONACIÓN SE APLICARÁ SOBRE EL SALDO IMPAGO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CUMPLIR CON EL ENVÍO DEL PLAN CUANDO LA REFINANCIACIÓN NO ARROJE SALDO A CANCELAR (F. 1242 REFINANCIACIÓN DE PLANES SIN SALDO A CANCELAR)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OPCIÓN DE CANCELACIÓN (CONTADO O ADHESIÓN PLAN DE FACILIDADES)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LA CANTIDAD DE CUOTAS LA TASA DE INTERÉS DE FINANCIAMIENTO Y EL % DE PAGO A CUENTA OPERARÁ SEGÚN EL TIPO DE CONTRIBUYENTE (LOS CONDICIONALES SEGÚN RESTO DE CONTRIBUYENTES)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SE MANTIENE FECHA DE CONSOLIDACIÓN DEL PLAN DE FACILIDADES DE PAGO ORIGINAL</a:t>
            </a:r>
            <a:endParaRPr lang="es-A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8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025" y="112576"/>
            <a:ext cx="10872924" cy="88890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16. REFORMULACIÓN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PLANES RG 4667 Y 4816 DE CONTRIBUYENTES CONDICIONALES (ART 29)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2025" y="1181191"/>
            <a:ext cx="10872924" cy="484707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REFORMULACIÓN POR CADA PLAN (MIS FACILIDADES – REFORMULACIÓN PLANES CONDICIONALES – RG 4667/4816)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REFORMULACIÓN OPTATIVA (AÚN POR PLAN)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CONSIDERACIÓN DE TODOS LOS PAGOS HASTA EL ÚLTIMO DÍA ANTERIOR A LA REFORMULACIÓN (SOLICITUD DE SUSPENSIÓN DE LOS DÉBITOS DEL MES QUE SE SOLICITA REFORMULACIÓN)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ENVÍO DEL PLAN (F. 2044)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OPCIÓN CANCELACIÓN CONTADO O ADHESIÓN A PLANES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CANTIDAD DE CUOTAS, LA TASA DE INTERÉS Y EL PAGO A CUENTA, SEGÚN TIPO DE CONTRIBUYENTE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NUEVA FECHA DE CONSOLIDACIÓN DEL PLAN SERÁ LA DE LA CANCELACIÓN DEL PAGO A CUENTA O, EN SU CASO, PRESENTACIÓN DEL PLAN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REFORMULACIÓN DE PLANES COMO “DEMÁS CONTRIBUYENTES”</a:t>
            </a:r>
            <a:endParaRPr lang="es-AR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22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6175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249" y="119593"/>
            <a:ext cx="10284883" cy="49847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latin typeface="Arial Narrow" panose="020B0606020202030204" pitchFamily="34" charset="0"/>
              </a:rPr>
              <a:t>17. </a:t>
            </a:r>
            <a:r>
              <a:rPr lang="es-ES" sz="2800" b="1" dirty="0">
                <a:latin typeface="Arial Narrow" panose="020B0606020202030204" pitchFamily="34" charset="0"/>
              </a:rPr>
              <a:t>REGULARIZACIÓN FISCALIZACIONES (L, </a:t>
            </a:r>
            <a:r>
              <a:rPr lang="es-ES" sz="2800" b="1" dirty="0" smtClean="0">
                <a:latin typeface="Arial Narrow" panose="020B0606020202030204" pitchFamily="34" charset="0"/>
              </a:rPr>
              <a:t>7 y RG, ART 53)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sp>
        <p:nvSpPr>
          <p:cNvPr id="31" name="Marcador de número de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7E82-7A59-40B6-AC19-2AA713379FF9}" type="slidenum">
              <a:rPr lang="es-AR" smtClean="0">
                <a:solidFill>
                  <a:prstClr val="black"/>
                </a:solidFill>
              </a:rPr>
              <a:pPr/>
              <a:t>23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246033" y="736593"/>
            <a:ext cx="4148666" cy="635000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SUMAS RESULTANTES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ACTIVIDAD FISCALIZADORA AFIP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246033" y="1591725"/>
            <a:ext cx="4148666" cy="601134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AMPLIACIÓN MORATORIA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LEYES 27541 y 27562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246033" y="2370653"/>
            <a:ext cx="4148666" cy="897470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OBLIGACIONES VENCIDAS AL 31/8/2021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INFRACCIONES RELACIONADAS CON DICHAS OBLIGACIONES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933450" y="850888"/>
            <a:ext cx="2827867" cy="1248838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REGISTRADOS EN LOS SISTEMAS DE LA AFIP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SISTEMA DE SEGUIMIENTO DE FISCALIZACIONES (SEFI)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4246033" y="3505185"/>
            <a:ext cx="4148666" cy="355603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EFECTOS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933450" y="4351853"/>
            <a:ext cx="2066924" cy="1346204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ALLANAMIENTO INCONDICIONAL POR LAS OBLIGACIONES REGULARIZADAS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3190875" y="4368782"/>
            <a:ext cx="3137959" cy="1346204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EN SU CASO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DESESTIMIENTOS DE ACCIONES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RECLAMOS O RECURSOS EN TRÁMITE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6546852" y="4368782"/>
            <a:ext cx="2182278" cy="1346204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ASUMIR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PAGO DE COSTAS Y GASTOS CAUSÍDICOS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8864601" y="4368782"/>
            <a:ext cx="3153831" cy="1346204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DESISTIMIENTO DE TODO DERECHO, ACCIÓN O RECLAMO (INCLUSO DE REPETICIÓN) RESPECTO DE LAS OBLIGACIONES REGULARIZADAS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8" name="Conector recto de flecha 17"/>
          <p:cNvCxnSpPr>
            <a:stCxn id="7" idx="2"/>
            <a:endCxn id="8" idx="0"/>
          </p:cNvCxnSpPr>
          <p:nvPr/>
        </p:nvCxnSpPr>
        <p:spPr>
          <a:xfrm>
            <a:off x="6320366" y="1371593"/>
            <a:ext cx="0" cy="220132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8" idx="2"/>
            <a:endCxn id="9" idx="0"/>
          </p:cNvCxnSpPr>
          <p:nvPr/>
        </p:nvCxnSpPr>
        <p:spPr>
          <a:xfrm>
            <a:off x="6320366" y="2192859"/>
            <a:ext cx="0" cy="177794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9" idx="2"/>
            <a:endCxn id="11" idx="0"/>
          </p:cNvCxnSpPr>
          <p:nvPr/>
        </p:nvCxnSpPr>
        <p:spPr>
          <a:xfrm>
            <a:off x="6320366" y="3268123"/>
            <a:ext cx="0" cy="237062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11" idx="2"/>
            <a:endCxn id="12" idx="0"/>
          </p:cNvCxnSpPr>
          <p:nvPr/>
        </p:nvCxnSpPr>
        <p:spPr>
          <a:xfrm rot="5400000">
            <a:off x="3898107" y="1929593"/>
            <a:ext cx="491065" cy="4353454"/>
          </a:xfrm>
          <a:prstGeom prst="bentConnector3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>
            <a:stCxn id="11" idx="2"/>
            <a:endCxn id="16" idx="0"/>
          </p:cNvCxnSpPr>
          <p:nvPr/>
        </p:nvCxnSpPr>
        <p:spPr>
          <a:xfrm rot="16200000" flipH="1">
            <a:off x="8126944" y="2054209"/>
            <a:ext cx="507994" cy="4121151"/>
          </a:xfrm>
          <a:prstGeom prst="bentConnector3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11" idx="2"/>
            <a:endCxn id="15" idx="0"/>
          </p:cNvCxnSpPr>
          <p:nvPr/>
        </p:nvCxnSpPr>
        <p:spPr>
          <a:xfrm rot="16200000" flipH="1">
            <a:off x="6725181" y="3455972"/>
            <a:ext cx="507994" cy="1317625"/>
          </a:xfrm>
          <a:prstGeom prst="bentConnector3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stCxn id="11" idx="2"/>
            <a:endCxn id="13" idx="0"/>
          </p:cNvCxnSpPr>
          <p:nvPr/>
        </p:nvCxnSpPr>
        <p:spPr>
          <a:xfrm rot="5400000">
            <a:off x="5286114" y="3334530"/>
            <a:ext cx="507994" cy="1560511"/>
          </a:xfrm>
          <a:prstGeom prst="bentConnector3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1219201" y="5990134"/>
            <a:ext cx="10507132" cy="635000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DISCUSIÓN ADMINISTRATIVA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COMIENZA CON LA NOTIFICACIÓN DEL AJUSTE DETECTADO (PREVISTA)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70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00" y="83791"/>
            <a:ext cx="11908547" cy="42130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0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18. PLANES </a:t>
            </a:r>
            <a:r>
              <a:rPr lang="es-ES" sz="20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PAGO PARA DEUDAS RESULTANTES DE PROCESOS DE FISCALIZACIÓN (ART 54 y 55)</a:t>
            </a:r>
            <a:endParaRPr lang="es-AR" sz="20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>
                <a:solidFill>
                  <a:prstClr val="black"/>
                </a:solidFill>
              </a:rPr>
              <a:pPr/>
              <a:t>24</a:t>
            </a:fld>
            <a:endParaRPr lang="es-AR">
              <a:solidFill>
                <a:prstClr val="black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21537"/>
              </p:ext>
            </p:extLst>
          </p:nvPr>
        </p:nvGraphicFramePr>
        <p:xfrm>
          <a:off x="126698" y="595812"/>
          <a:ext cx="11726634" cy="517639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28909"/>
                <a:gridCol w="3125783"/>
                <a:gridCol w="1299366"/>
                <a:gridCol w="786080"/>
                <a:gridCol w="1124305"/>
                <a:gridCol w="1305444"/>
                <a:gridCol w="1210954"/>
                <a:gridCol w="860326"/>
                <a:gridCol w="1085467"/>
              </a:tblGrid>
              <a:tr h="402490">
                <a:tc row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GRUPOS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TIPOS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DE</a:t>
                      </a:r>
                    </a:p>
                    <a:p>
                      <a:pPr algn="ctr"/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CONTRIBUYENTES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CANT. MÁXIMA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 CUOTAS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PAGO A 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CUENTA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(1)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TASA DE INTERES MENSUAL DE FINANCIAMIENTO (2)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1º CUOTA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59">
                <a:tc vMerge="1">
                  <a:txBody>
                    <a:bodyPr/>
                    <a:lstStyle/>
                    <a:p>
                      <a:pPr algn="ctr"/>
                      <a:endParaRPr lang="es-AR" sz="15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5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APORTES 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SEG SOC 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RET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y PERC </a:t>
                      </a:r>
                    </a:p>
                    <a:p>
                      <a:pPr algn="ctr"/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IMP y PREV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OTROS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5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TASA DE 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INTERÉS MENSUAL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PLANES CONSOLIDADOS A (3) (4)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90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DICIEMBRE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ENERO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FEBRERO</a:t>
                      </a:r>
                    </a:p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33952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ENTIDADES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SIN FINES DE LUCRO</a:t>
                      </a:r>
                    </a:p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ORGANIZACIONES COMUNITARIAS</a:t>
                      </a:r>
                    </a:p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MICRO Y PEQUEÑAS EMPRESAS</a:t>
                      </a:r>
                    </a:p>
                    <a:p>
                      <a:pPr marL="182563" indent="-182563" algn="l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PH SI PC (AFIP)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96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1%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PEQUEÑAS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EMPRESAS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1,50% mensual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hasta MARZO 2023 inclusive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0,375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0,50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0,75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6876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MEDIANAS EMPRESAS</a:t>
                      </a:r>
                    </a:p>
                    <a:p>
                      <a:pPr algn="l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(TRAMOS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 y 2)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72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96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MEDIANAS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TRAMO 1</a:t>
                      </a:r>
                    </a:p>
                    <a:p>
                      <a:pPr algn="ctr"/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1%</a:t>
                      </a:r>
                    </a:p>
                    <a:p>
                      <a:pPr algn="ctr"/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MEDIANAS TRAMO 2</a:t>
                      </a:r>
                    </a:p>
                    <a:p>
                      <a:pPr algn="ctr"/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2%</a:t>
                      </a:r>
                      <a:endParaRPr lang="es-ES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2%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mensual 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hasta SEPTIEMBRE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Inclusive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0,50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0,66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1,00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952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</a:t>
                      </a:r>
                      <a:endParaRPr lang="es-AR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RESTO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48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72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3%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mensual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hasta SEPTIEMBRE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Inclusive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0,75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1,00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1,50</a:t>
                      </a:r>
                      <a:endParaRPr lang="es-AR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00297" y="5921829"/>
            <a:ext cx="115911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s-ES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El monto mínimo es de $1000 y, en su caso, se adicionará el importe de capital de los anticipos y montos IVA por importación de servicios</a:t>
            </a:r>
          </a:p>
          <a:p>
            <a:pPr marL="342900" indent="-342900">
              <a:buFontTx/>
              <a:buAutoNum type="arabicParenBoth"/>
            </a:pPr>
            <a:r>
              <a:rPr lang="es-ES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Luego Tasa BADLAR</a:t>
            </a:r>
          </a:p>
          <a:p>
            <a:pPr marL="342900" indent="-342900">
              <a:buFontTx/>
              <a:buAutoNum type="arabicParenBoth"/>
            </a:pPr>
            <a:r>
              <a:rPr lang="es-ES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 fecha de consolidación de la deuda es la de la cancelación del pago a cuenta</a:t>
            </a:r>
          </a:p>
          <a:p>
            <a:pPr marL="342900" indent="-342900">
              <a:buFontTx/>
              <a:buAutoNum type="arabicParenBoth"/>
            </a:pPr>
            <a:r>
              <a:rPr lang="es-ES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 1ª cuota vencerá el 16/4/2022</a:t>
            </a:r>
            <a:endParaRPr lang="es-A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319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4507" y="57149"/>
            <a:ext cx="10826017" cy="50749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19. REHABILITACIÓN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MORATORIAS CADUCAS (ART 56)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25</a:t>
            </a:fld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4257672" y="662767"/>
            <a:ext cx="4295775" cy="65474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PLANES DE FACILIDADES DE PAGO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LEY 27541</a:t>
            </a:r>
            <a:endParaRPr lang="es-AR" b="1" dirty="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257672" y="1474193"/>
            <a:ext cx="4295775" cy="64065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CADUCIDAD HASTA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EL 31/8/2021</a:t>
            </a:r>
            <a:endParaRPr lang="es-AR" b="1" dirty="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257672" y="2262002"/>
            <a:ext cx="4295775" cy="64293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REHABILITACIÓN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LEY 27563</a:t>
            </a:r>
            <a:endParaRPr lang="es-AR" b="1" dirty="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2390776" y="3052096"/>
            <a:ext cx="8020049" cy="3643978"/>
          </a:xfrm>
          <a:prstGeom prst="roundRect">
            <a:avLst>
              <a:gd name="adj" fmla="val 12813"/>
            </a:avLst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SOLICITUD POR CADA PLAN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VENCIMIENTO 15/3/2022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MIS FACILIDADES (REHABILITACIÓN MORATORIAS CADUCAS)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OPCIÓN POR CADA PLAN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NUEVO NÚMERO DE PLAN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REQUISITOS RG 4667 (LEY 26741) Y 4816 (LEY 27562)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CANTIDAD MÁXIMA CUOTAS (VER TABLAS)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NO PODRÁN REHABILITAR SI NO SE OBTUVO EL CERTIFICADO </a:t>
            </a:r>
            <a:r>
              <a:rPr lang="es-ES" b="1" dirty="0" err="1" smtClean="0">
                <a:latin typeface="Arial Narrow" panose="020B0606020202030204" pitchFamily="34" charset="0"/>
              </a:rPr>
              <a:t>MiPyME</a:t>
            </a:r>
            <a:r>
              <a:rPr lang="es-ES" b="1" dirty="0" smtClean="0">
                <a:latin typeface="Arial Narrow" panose="020B0606020202030204" pitchFamily="34" charset="0"/>
              </a:rPr>
              <a:t> HASTA LA FECHA ESTABLECIDA EN LAS RG 4667 y 4816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SE MANTENDRÁ LA FECHA DE CONSOLIDACIÓN ORIGINAL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NO SE EXIGIRÁ PAGO A CUENTA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VTO 1º CUOTA DÍA 16 DEL MES INMEDIATO SIGUIENTE A LA REHABILITACIÓN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CONFIRMACIÓN REHABILITACIÓN DOMICILIO FISCAL ELECTRÓNICO</a:t>
            </a:r>
            <a:endParaRPr lang="es-AR" b="1" dirty="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" name="Conector recto de flecha 9"/>
          <p:cNvCxnSpPr>
            <a:stCxn id="5" idx="2"/>
            <a:endCxn id="6" idx="0"/>
          </p:cNvCxnSpPr>
          <p:nvPr/>
        </p:nvCxnSpPr>
        <p:spPr>
          <a:xfrm>
            <a:off x="6405560" y="1317510"/>
            <a:ext cx="0" cy="156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stCxn id="6" idx="2"/>
            <a:endCxn id="7" idx="0"/>
          </p:cNvCxnSpPr>
          <p:nvPr/>
        </p:nvCxnSpPr>
        <p:spPr>
          <a:xfrm>
            <a:off x="6405560" y="2114844"/>
            <a:ext cx="0" cy="147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7" idx="2"/>
            <a:endCxn id="8" idx="0"/>
          </p:cNvCxnSpPr>
          <p:nvPr/>
        </p:nvCxnSpPr>
        <p:spPr>
          <a:xfrm flipH="1">
            <a:off x="6400801" y="2904938"/>
            <a:ext cx="4759" cy="147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773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2500" y="123356"/>
            <a:ext cx="10972800" cy="65091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32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20. ACTIVOS </a:t>
            </a:r>
            <a:r>
              <a:rPr lang="es-ES" sz="32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FINANCIEROS EN EL EXTERIOR </a:t>
            </a:r>
            <a:r>
              <a:rPr lang="es-ES" sz="32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(RG 4816, ART 8)</a:t>
            </a:r>
            <a:endParaRPr lang="es-AR" sz="32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26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161261" y="952000"/>
            <a:ext cx="3984403" cy="77744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FONDOS REPATRIADOS</a:t>
            </a:r>
            <a:endParaRPr lang="es-AR" sz="2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314450" y="2086937"/>
            <a:ext cx="4096419" cy="73753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INGRESADOS O LIQUIDADOS POR MULC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5911701" y="1924984"/>
            <a:ext cx="6013599" cy="115523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PERMANECER DEPOSITADOS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CUENTA A NOMBRE DEL TITULAR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ENTIDADES FINANCIERAS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REGLAMENTACIÓN BCRA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6" name="Conector angular 15"/>
          <p:cNvCxnSpPr>
            <a:stCxn id="5" idx="3"/>
            <a:endCxn id="13" idx="0"/>
          </p:cNvCxnSpPr>
          <p:nvPr/>
        </p:nvCxnSpPr>
        <p:spPr>
          <a:xfrm>
            <a:off x="8145664" y="1340723"/>
            <a:ext cx="772837" cy="584261"/>
          </a:xfrm>
          <a:prstGeom prst="bentConnector2">
            <a:avLst/>
          </a:prstGeom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angular 17"/>
          <p:cNvCxnSpPr>
            <a:stCxn id="5" idx="1"/>
            <a:endCxn id="7" idx="0"/>
          </p:cNvCxnSpPr>
          <p:nvPr/>
        </p:nvCxnSpPr>
        <p:spPr>
          <a:xfrm rot="10800000" flipV="1">
            <a:off x="3362661" y="1340723"/>
            <a:ext cx="798601" cy="746214"/>
          </a:xfrm>
          <a:prstGeom prst="bentConnector2">
            <a:avLst/>
          </a:prstGeom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Rectángulo redondeado 40"/>
          <p:cNvSpPr/>
          <p:nvPr/>
        </p:nvSpPr>
        <p:spPr>
          <a:xfrm>
            <a:off x="5911701" y="3308367"/>
            <a:ext cx="6013599" cy="175273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AFECTACIÓN TOTAL O PARCIAL</a:t>
            </a: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(*)</a:t>
            </a:r>
            <a:endParaRPr lang="es-ES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ADQUISICIÓN CERTIFICADOS DE PARTIPACIÓN Y/O TÍTULOS DE DEUDA DE FIDEICOMISOS DE INVERSIÓN PRODUCTIVA (BICE)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SUSCRIPCIÓN O ADQUISICIÓN DE FCI (CREADOS O A CREARSE) REGLAMENTACIÓN CNV</a:t>
            </a:r>
          </a:p>
        </p:txBody>
      </p:sp>
      <p:sp>
        <p:nvSpPr>
          <p:cNvPr id="43" name="Rectángulo redondeado 42"/>
          <p:cNvSpPr/>
          <p:nvPr/>
        </p:nvSpPr>
        <p:spPr>
          <a:xfrm>
            <a:off x="1314450" y="3190927"/>
            <a:ext cx="4096420" cy="233780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OTRAS NORMAS</a:t>
            </a:r>
            <a:endParaRPr lang="es-ES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DIVERSOS PLANES (PLAZO 60 DÍAS DESDE 1° ADHESIÓN)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INCUMPLIMIENTO REPATRICIÓN (RECHAZO ADHESIÓN)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EXISTENCIA Y VALOR DE ACTIVOS FINANCIEROS EN EL EXTERIOR      (AL 11/11/2021)</a:t>
            </a:r>
          </a:p>
        </p:txBody>
      </p:sp>
      <p:cxnSp>
        <p:nvCxnSpPr>
          <p:cNvPr id="58" name="Conector recto de flecha 57"/>
          <p:cNvCxnSpPr>
            <a:stCxn id="13" idx="2"/>
            <a:endCxn id="41" idx="0"/>
          </p:cNvCxnSpPr>
          <p:nvPr/>
        </p:nvCxnSpPr>
        <p:spPr>
          <a:xfrm>
            <a:off x="8918501" y="3080218"/>
            <a:ext cx="0" cy="228149"/>
          </a:xfrm>
          <a:prstGeom prst="straightConnector1">
            <a:avLst/>
          </a:prstGeom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911701" y="5282014"/>
            <a:ext cx="6013599" cy="97002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AFECTACIÓN PARCIAL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EL REMANENTE DEBE CONTINUAR DEPOSITADO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PLAZO 24 MESES DESDE EL 11/11/2021</a:t>
            </a:r>
          </a:p>
        </p:txBody>
      </p:sp>
      <p:cxnSp>
        <p:nvCxnSpPr>
          <p:cNvPr id="15" name="Conector recto de flecha 14"/>
          <p:cNvCxnSpPr>
            <a:stCxn id="41" idx="2"/>
            <a:endCxn id="20" idx="0"/>
          </p:cNvCxnSpPr>
          <p:nvPr/>
        </p:nvCxnSpPr>
        <p:spPr>
          <a:xfrm>
            <a:off x="8918501" y="5061102"/>
            <a:ext cx="0" cy="220912"/>
          </a:xfrm>
          <a:prstGeom prst="straightConnector1">
            <a:avLst/>
          </a:prstGeom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9153018" y="910911"/>
            <a:ext cx="2065315" cy="81853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DENTRO DE LOS 60 DÍAS CORRIDOS A PARTIR DEL 15/3/2022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314450" y="5868611"/>
            <a:ext cx="3517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Arial Narrow" panose="020B0606020202030204" pitchFamily="34" charset="0"/>
              </a:rPr>
              <a:t>(*) DEBERÁN MANTENERSE DURANTE 24 MESES DESDE EL 11/11/2021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38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974" y="96215"/>
            <a:ext cx="10864849" cy="81528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latin typeface="Arial Narrow" panose="020B0606020202030204" pitchFamily="34" charset="0"/>
              </a:rPr>
              <a:t>21. ACTIVOS </a:t>
            </a:r>
            <a:r>
              <a:rPr lang="es-ES" sz="2800" b="1" dirty="0">
                <a:latin typeface="Arial Narrow" panose="020B0606020202030204" pitchFamily="34" charset="0"/>
              </a:rPr>
              <a:t>FINANCIEROS EN EL EXTERIOR (ANEXO II, </a:t>
            </a:r>
            <a:r>
              <a:rPr lang="es-ES" sz="2800" b="1" dirty="0" smtClean="0">
                <a:latin typeface="Arial Narrow" panose="020B0606020202030204" pitchFamily="34" charset="0"/>
              </a:rPr>
              <a:t>RG 4816)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27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408876" y="1008261"/>
            <a:ext cx="3984403" cy="64426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 SE CONSIDERAN ACTIVOS FINANCIEROS EN EL EXTERIOR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942974" y="1885496"/>
            <a:ext cx="4647942" cy="73753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PARTICIPACIONES SOCIETARIAS EN EL EXTERIOR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942974" y="2856003"/>
            <a:ext cx="4647942" cy="147480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SOCIEDADES DE EXTERIOR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ACTIVIDADES OPERATIVAS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INGRESOS NO PROVENGAN EN UN PORCENTAJE SUPERIOR AL 50% DE RENTAS PASIVAS (ART 292 ANEXO DTO 862/19)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5835466" y="1885496"/>
            <a:ext cx="6117288" cy="73753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CRÉDITOS Y TODO TIPO DE DERECHO DEL EXTERIOR SUSCEPTIBLE DE VALOR ECONÓMICO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6" name="Conector angular 15"/>
          <p:cNvCxnSpPr>
            <a:stCxn id="5" idx="3"/>
            <a:endCxn id="13" idx="0"/>
          </p:cNvCxnSpPr>
          <p:nvPr/>
        </p:nvCxnSpPr>
        <p:spPr>
          <a:xfrm>
            <a:off x="8393279" y="1330392"/>
            <a:ext cx="500831" cy="555104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angular 17"/>
          <p:cNvCxnSpPr>
            <a:stCxn id="5" idx="1"/>
            <a:endCxn id="7" idx="0"/>
          </p:cNvCxnSpPr>
          <p:nvPr/>
        </p:nvCxnSpPr>
        <p:spPr>
          <a:xfrm rot="10800000" flipV="1">
            <a:off x="3266946" y="1330392"/>
            <a:ext cx="1141931" cy="555104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Rectángulo redondeado 39"/>
          <p:cNvSpPr/>
          <p:nvPr/>
        </p:nvSpPr>
        <p:spPr>
          <a:xfrm>
            <a:off x="5835466" y="2880380"/>
            <a:ext cx="6117288" cy="85415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VINCULADOS A OPERACIONES DE COMERCIO EXTERIOR REALIZADAS EN EL MARCO DE ACTIVIDADES OPERATIVAS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5835466" y="3991888"/>
            <a:ext cx="6117288" cy="246149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TAMPOCO SE CONSIDERAN ACTIVOS FINANCIEROS EN EL EXTERIOR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CRÉDITOS Y GARANTIAS COMERCIALES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DERECHOS Y/O INSTRUMENTOS FINANCIEROS DERIVADOS AFECTADOS A OPERACIONES DE COBERTURA CON ESTRECHA VINCULACIÓN CON LA ACTIVIDAD ECONÓMICA PRODUCTIVA Y/O SE DESTINEN A PRESERVAR EL CAPITAL DE TRABAJO DE LA EMPRESA</a:t>
            </a:r>
          </a:p>
        </p:txBody>
      </p:sp>
      <p:sp>
        <p:nvSpPr>
          <p:cNvPr id="43" name="Rectángulo redondeado 42"/>
          <p:cNvSpPr/>
          <p:nvPr/>
        </p:nvSpPr>
        <p:spPr>
          <a:xfrm>
            <a:off x="942974" y="4563779"/>
            <a:ext cx="4647943" cy="119241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PRESUNCIÓN ACTIVO FINANCIERO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TAL PARTICIPACIÓN NO SUPERE EL 10% DEL CAPITAL DE LA SOCIEDAD DEL EXTERIOR</a:t>
            </a:r>
          </a:p>
        </p:txBody>
      </p:sp>
      <p:cxnSp>
        <p:nvCxnSpPr>
          <p:cNvPr id="51" name="Conector recto de flecha 50"/>
          <p:cNvCxnSpPr>
            <a:stCxn id="7" idx="2"/>
            <a:endCxn id="11" idx="0"/>
          </p:cNvCxnSpPr>
          <p:nvPr/>
        </p:nvCxnSpPr>
        <p:spPr>
          <a:xfrm>
            <a:off x="3266945" y="2623029"/>
            <a:ext cx="0" cy="232974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>
            <a:stCxn id="11" idx="2"/>
            <a:endCxn id="43" idx="0"/>
          </p:cNvCxnSpPr>
          <p:nvPr/>
        </p:nvCxnSpPr>
        <p:spPr>
          <a:xfrm>
            <a:off x="3266945" y="4330805"/>
            <a:ext cx="1" cy="232974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6" name="Conector recto de flecha 55"/>
          <p:cNvCxnSpPr>
            <a:stCxn id="13" idx="2"/>
            <a:endCxn id="40" idx="0"/>
          </p:cNvCxnSpPr>
          <p:nvPr/>
        </p:nvCxnSpPr>
        <p:spPr>
          <a:xfrm>
            <a:off x="8894110" y="2623029"/>
            <a:ext cx="0" cy="257351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>
            <a:stCxn id="40" idx="2"/>
            <a:endCxn id="41" idx="0"/>
          </p:cNvCxnSpPr>
          <p:nvPr/>
        </p:nvCxnSpPr>
        <p:spPr>
          <a:xfrm>
            <a:off x="8894110" y="3734537"/>
            <a:ext cx="0" cy="257351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6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25" y="80761"/>
            <a:ext cx="10967758" cy="81376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ES" sz="32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22. RÉGIMEN </a:t>
            </a:r>
            <a:r>
              <a:rPr lang="es-ES" sz="32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INFORMACIÓN (RG 4816, ART 59 y RG 5101, ART 48)</a:t>
            </a:r>
            <a:endParaRPr lang="es-AR" sz="32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DB911-893A-4201-8DE7-3C412D300380}" type="slidenum">
              <a:rPr lang="es-AR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634060" y="1093324"/>
            <a:ext cx="3394188" cy="131558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TODOS LOS SUJETOS QUE ADHIERAN AL RÉGIMEN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1634060" y="2654547"/>
            <a:ext cx="3394188" cy="232385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SOCIOS, ACCIONISTAS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TITULARES DE POR LO MENOS EL 30% DEL CAPITAL SOCIAL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11/11/2021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1190625" y="5333114"/>
            <a:ext cx="10637308" cy="83062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VENCIMIENTO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 LOS 30 DÍAS CORRIDOS A PARTIR DE LA FECHA LÍMITE PARA LA REPATRIACIÓN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5901267" y="1089232"/>
            <a:ext cx="4588932" cy="131558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SUJETOS ALCANZADOS POR LA REPATRIACIÓN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" name="Conector recto de flecha 9"/>
          <p:cNvCxnSpPr>
            <a:stCxn id="9" idx="2"/>
            <a:endCxn id="18" idx="0"/>
          </p:cNvCxnSpPr>
          <p:nvPr/>
        </p:nvCxnSpPr>
        <p:spPr>
          <a:xfrm>
            <a:off x="3331154" y="2408908"/>
            <a:ext cx="0" cy="245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>
            <a:stCxn id="9" idx="3"/>
            <a:endCxn id="24" idx="1"/>
          </p:cNvCxnSpPr>
          <p:nvPr/>
        </p:nvCxnSpPr>
        <p:spPr>
          <a:xfrm flipV="1">
            <a:off x="5028248" y="1747024"/>
            <a:ext cx="873019" cy="4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redondeado 18"/>
          <p:cNvSpPr/>
          <p:nvPr/>
        </p:nvSpPr>
        <p:spPr>
          <a:xfrm>
            <a:off x="5901266" y="2654547"/>
            <a:ext cx="4588933" cy="232385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MONTO TOTAL DE LOS ACTIVOS FINANCIEROS AL 11/11/2021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INFORME ESPECIAL CONTADOR PÚBLICO (FORMATO PDF)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RAZONABILIDAD, EXISTENCIA Y LEGITIMIDAD DE ACTIVOS FINANCIEROS SITUADOS EN EL EXTERIOR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FIRMA LEGALIZADA CONSEJO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1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6776" y="74937"/>
            <a:ext cx="11037357" cy="373796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s-ES" sz="20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1. CONDONACIÓN </a:t>
            </a:r>
            <a:r>
              <a:rPr lang="es-ES" sz="20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DEUDAS PARA CIERTOS CONTRIBUYENTES (ART 1 y 2)</a:t>
            </a:r>
            <a:endParaRPr lang="es-AR" sz="20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153868"/>
              </p:ext>
            </p:extLst>
          </p:nvPr>
        </p:nvGraphicFramePr>
        <p:xfrm>
          <a:off x="866776" y="759115"/>
          <a:ext cx="11002226" cy="55473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665004"/>
                <a:gridCol w="4510913"/>
                <a:gridCol w="2825700"/>
                <a:gridCol w="3000609"/>
              </a:tblGrid>
              <a:tr h="74651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ART</a:t>
                      </a:r>
                    </a:p>
                    <a:p>
                      <a:pPr algn="ctr"/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SUJETOS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LÍMITE DE LA DEUDA</a:t>
                      </a: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 TRIBUTARIA, ADUANERA y SEGURIDAD SOCIAL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CONCEPTOS</a:t>
                      </a:r>
                      <a:r>
                        <a:rPr lang="es-ES" sz="1600" baseline="0" dirty="0" smtClean="0">
                          <a:latin typeface="Arial Narrow" panose="020B0606020202030204" pitchFamily="34" charset="0"/>
                        </a:rPr>
                        <a:t> EXCLUÍDOS DE LA CONDONACIÓN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91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inc. a) 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ENTIDADES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RELIGIOSAS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COOPERATIVAS DE TRABAJO Y ESCOLARES (SE INCLUYE COOP. INSCRIPTAS R.N. EFECTORES DESARROLLO SOCIAL Y ECONOMÍA SOCIAL)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ENTIDADES QUE CONFORMAN EL SISTEMA NACIONAL DE BOMBEROS VOLUNTARIOS (LEY 25054)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BIBLIOTECAS POPULARES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CLUBES DE BARRIO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ENTIDADES CIVILES</a:t>
                      </a:r>
                    </a:p>
                    <a:p>
                      <a:pPr marL="355600" lvl="1" indent="-177800" algn="l">
                        <a:buFont typeface="Arial Narrow" panose="020B0606020202030204" pitchFamily="34" charset="0"/>
                        <a:buChar char="–"/>
                      </a:pPr>
                      <a:r>
                        <a:rPr lang="es-ES" sz="1200" dirty="0" smtClean="0">
                          <a:latin typeface="Arial Narrow" panose="020B0606020202030204" pitchFamily="34" charset="0"/>
                        </a:rPr>
                        <a:t>ASISTENCIA SOCIAL</a:t>
                      </a:r>
                    </a:p>
                    <a:p>
                      <a:pPr marL="355600" lvl="1" indent="-177800" algn="l">
                        <a:buFont typeface="Arial Narrow" panose="020B0606020202030204" pitchFamily="34" charset="0"/>
                        <a:buChar char="–"/>
                      </a:pPr>
                      <a:r>
                        <a:rPr lang="es-ES" sz="1200" dirty="0" smtClean="0">
                          <a:latin typeface="Arial Narrow" panose="020B0606020202030204" pitchFamily="34" charset="0"/>
                        </a:rPr>
                        <a:t>CARIDAD</a:t>
                      </a:r>
                    </a:p>
                    <a:p>
                      <a:pPr marL="355600" lvl="1" indent="-177800" algn="l">
                        <a:buFont typeface="Arial Narrow" panose="020B0606020202030204" pitchFamily="34" charset="0"/>
                        <a:buChar char="–"/>
                      </a:pPr>
                      <a:r>
                        <a:rPr lang="es-ES" sz="1200" dirty="0" smtClean="0">
                          <a:latin typeface="Arial Narrow" panose="020B0606020202030204" pitchFamily="34" charset="0"/>
                        </a:rPr>
                        <a:t>BENEFICIENCIA</a:t>
                      </a:r>
                    </a:p>
                    <a:p>
                      <a:pPr marL="355600" lvl="1" indent="-177800" algn="l">
                        <a:buFont typeface="Arial Narrow" panose="020B0606020202030204" pitchFamily="34" charset="0"/>
                        <a:buChar char="–"/>
                      </a:pPr>
                      <a:r>
                        <a:rPr lang="es-ES" sz="1200" dirty="0" smtClean="0">
                          <a:latin typeface="Arial Narrow" panose="020B0606020202030204" pitchFamily="34" charset="0"/>
                        </a:rPr>
                        <a:t>LITERARIAS</a:t>
                      </a:r>
                    </a:p>
                    <a:p>
                      <a:pPr marL="355600" lvl="1" indent="-177800" algn="l">
                        <a:buFont typeface="Arial Narrow" panose="020B0606020202030204" pitchFamily="34" charset="0"/>
                        <a:buChar char="–"/>
                      </a:pPr>
                      <a:r>
                        <a:rPr lang="es-ES" sz="1200" dirty="0" smtClean="0">
                          <a:latin typeface="Arial Narrow" panose="020B0606020202030204" pitchFamily="34" charset="0"/>
                        </a:rPr>
                        <a:t>ARTÍSTICAS</a:t>
                      </a:r>
                    </a:p>
                    <a:p>
                      <a:pPr marL="177800" lvl="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baseline="0" dirty="0" smtClean="0">
                          <a:latin typeface="Arial Narrow" panose="020B0606020202030204" pitchFamily="34" charset="0"/>
                        </a:rPr>
                        <a:t>ORGANIZACIONES Y ASOCIACIONES SIN FINES DE LUCRO DE PUEBLOS ORIGINARIOS Y RELACIONADOS CON EL FOMENTO RURAL</a:t>
                      </a:r>
                      <a:endParaRPr lang="es-AR" sz="1400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SIN</a:t>
                      </a:r>
                    </a:p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LÍMITE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dirty="0" smtClean="0">
                          <a:latin typeface="Arial Narrow" panose="020B0606020202030204" pitchFamily="34" charset="0"/>
                        </a:rPr>
                        <a:t>APORTES Y CONTRIBUCIONES RNOS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dirty="0" smtClean="0">
                          <a:latin typeface="Arial Narrow" panose="020B0606020202030204" pitchFamily="34" charset="0"/>
                        </a:rPr>
                        <a:t>CUOTAS DESTINADAS A LA ART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dirty="0" smtClean="0">
                          <a:latin typeface="Arial Narrow" panose="020B0606020202030204" pitchFamily="34" charset="0"/>
                        </a:rPr>
                        <a:t>RETENCIONES Y PERCEPCIONES</a:t>
                      </a:r>
                      <a:r>
                        <a:rPr lang="es-ES" sz="1400" kern="1200" baseline="0" dirty="0" smtClean="0">
                          <a:latin typeface="Arial Narrow" panose="020B0606020202030204" pitchFamily="34" charset="0"/>
                        </a:rPr>
                        <a:t> PRACTICADAS Y NO INGRESADAS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400" kern="1200" baseline="0" dirty="0" smtClean="0">
                        <a:latin typeface="Arial Narrow" panose="020B060602020203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u="sng" kern="1200" baseline="0" dirty="0" smtClean="0">
                          <a:latin typeface="Arial Narrow" panose="020B0606020202030204" pitchFamily="34" charset="0"/>
                        </a:rPr>
                        <a:t>IMPORTANTE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400" kern="1200" dirty="0" smtClean="0">
                          <a:latin typeface="Arial Narrow" panose="020B0606020202030204" pitchFamily="34" charset="0"/>
                        </a:rPr>
                        <a:t>LA CONDONACIÓN</a:t>
                      </a:r>
                      <a:r>
                        <a:rPr lang="es-ES" sz="1400" kern="1200" baseline="0" dirty="0" smtClean="0">
                          <a:latin typeface="Arial Narrow" panose="020B0606020202030204" pitchFamily="34" charset="0"/>
                        </a:rPr>
                        <a:t> NO OBSTA EL CÓMPUTO DE LOS APORTES CON DESTINO AL SIPA DE TRABAJADORES, A LOS EFECTOS DE LOS BENEFICIOS DE LA LEY 24241</a:t>
                      </a:r>
                      <a:endParaRPr lang="es-AR" sz="14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65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 smtClean="0">
                          <a:latin typeface="Arial Narrow" panose="020B0606020202030204" pitchFamily="34" charset="0"/>
                        </a:rPr>
                        <a:t>inc</a:t>
                      </a:r>
                      <a:r>
                        <a:rPr lang="es-ES" sz="1600" dirty="0" smtClean="0">
                          <a:latin typeface="Arial Narrow" panose="020B0606020202030204" pitchFamily="34" charset="0"/>
                        </a:rPr>
                        <a:t> b) 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lvl="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baseline="0" dirty="0" smtClean="0">
                          <a:latin typeface="Arial Narrow" panose="020B0606020202030204" pitchFamily="34" charset="0"/>
                        </a:rPr>
                        <a:t>MICRO Y PEQUEÑAS EMPRESAS</a:t>
                      </a:r>
                    </a:p>
                    <a:p>
                      <a:pPr marL="177800" lvl="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baseline="0" dirty="0" smtClean="0">
                          <a:latin typeface="Arial Narrow" panose="020B0606020202030204" pitchFamily="34" charset="0"/>
                        </a:rPr>
                        <a:t>PH y SI PEQUEÑOS CONTRIBUYENTES (AFIP)</a:t>
                      </a:r>
                    </a:p>
                    <a:p>
                      <a:pPr marL="177800" lvl="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baseline="0" dirty="0" smtClean="0">
                          <a:latin typeface="Arial Narrow" panose="020B0606020202030204" pitchFamily="34" charset="0"/>
                        </a:rPr>
                        <a:t>MONOTRIBUTISTAS</a:t>
                      </a:r>
                      <a:endParaRPr lang="es-AR" sz="1400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LÍQUIDAS Y EXIGIBLES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AL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31/8/2021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INFERIORES A $ 100.000 (CONSIDERADAS EN SU TOTALIDAD)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9430" marR="7943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AR" sz="14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904133" y="6492875"/>
            <a:ext cx="287867" cy="365125"/>
          </a:xfrm>
        </p:spPr>
        <p:txBody>
          <a:bodyPr/>
          <a:lstStyle/>
          <a:p>
            <a:fld id="{D4F07E82-7A59-40B6-AC19-2AA713379FF9}" type="slidenum">
              <a:rPr lang="es-AR" smtClean="0"/>
              <a:t>2</a:t>
            </a:fld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962024" y="420561"/>
            <a:ext cx="10589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Arial Narrow" panose="020B0606020202030204" pitchFamily="34" charset="0"/>
              </a:rPr>
              <a:t>CONDONACIÓN DE DEUDAS (1) (TRIBUTARIAS, ADUANERAS Y DE SEGURIDAD SOCIAL) LÍQUIDAS Y EXIGIBLES AL 31/8/2021 (2)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66776" y="6306475"/>
            <a:ext cx="10935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AutoNum type="arabicParenR"/>
            </a:pPr>
            <a:r>
              <a:rPr lang="es-ES" sz="1400" b="1" dirty="0" smtClean="0">
                <a:latin typeface="Arial Narrow" panose="020B0606020202030204" pitchFamily="34" charset="0"/>
              </a:rPr>
              <a:t>Alcanza a capital adeudado, intereses resarcitorios y punitorios y demás sanciones</a:t>
            </a:r>
          </a:p>
          <a:p>
            <a:pPr marL="271463" indent="-271463">
              <a:buAutoNum type="arabicParenR"/>
            </a:pPr>
            <a:r>
              <a:rPr lang="es-ES" sz="1400" b="1" dirty="0" smtClean="0">
                <a:latin typeface="Arial Narrow" panose="020B0606020202030204" pitchFamily="34" charset="0"/>
              </a:rPr>
              <a:t>No canceladas o regularizadas a la fecha de solicitud del beneficio (excepto regularización de deudas para pequeños contribuyentes Ley 27639)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450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04259"/>
            <a:ext cx="10710332" cy="83927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23. NUEVOS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PLAZOS DE REPATRIACIÓN E INFORMACIÓN RESPECTO DE ACTIVOS </a:t>
            </a:r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FINANCIEROS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EN EL EXTERIOR POR ACOGIMIENTO A LA LEY 27541 (ART 48)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>
                <a:solidFill>
                  <a:prstClr val="black"/>
                </a:solidFill>
              </a:rPr>
              <a:pPr/>
              <a:t>29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161366" y="1250691"/>
            <a:ext cx="5003800" cy="67734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SUJETOS QUE ADHIRIERON A LA MORATORIA LEY 27541 y RG 4816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161366" y="2158752"/>
            <a:ext cx="5003800" cy="67097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COMPENSACIÓN, CONTADO Y PLANES DE FACILIDADES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532466" y="3202517"/>
            <a:ext cx="5003800" cy="46885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OBLIGACIÓN DE REPATRIACIÓN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7222067" y="4020603"/>
            <a:ext cx="4453466" cy="128799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 NO SE PRESENTÓ LA INFORMACIÓN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NUEVO PLAZO: 30 DÍAS CORRIDOS POSTERIORES A LA NUEVA FECHA LÍMITE PARA REPATRIAR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532466" y="4020603"/>
            <a:ext cx="5003800" cy="128799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NUEVO PLAZO</a:t>
            </a:r>
          </a:p>
          <a:p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60 DÍAS CORRIDOS CONTADOS A PARTIR DEL 15/3/2022 (PLAZO DE ACOGIMIENTO)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1" name="Conector recto de flecha 10"/>
          <p:cNvCxnSpPr>
            <a:stCxn id="5" idx="2"/>
            <a:endCxn id="6" idx="0"/>
          </p:cNvCxnSpPr>
          <p:nvPr/>
        </p:nvCxnSpPr>
        <p:spPr>
          <a:xfrm>
            <a:off x="6663266" y="1928034"/>
            <a:ext cx="0" cy="230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6" idx="2"/>
            <a:endCxn id="7" idx="0"/>
          </p:cNvCxnSpPr>
          <p:nvPr/>
        </p:nvCxnSpPr>
        <p:spPr>
          <a:xfrm flipH="1">
            <a:off x="4034366" y="2829726"/>
            <a:ext cx="2628900" cy="372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redondeado 29"/>
          <p:cNvSpPr/>
          <p:nvPr/>
        </p:nvSpPr>
        <p:spPr>
          <a:xfrm>
            <a:off x="7222067" y="3119701"/>
            <a:ext cx="4453466" cy="63448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INFORMACIÓN</a:t>
            </a:r>
          </a:p>
          <a:p>
            <a:pPr algn="ctr"/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ART 59 RG 4816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2" name="Conector recto de flecha 31"/>
          <p:cNvCxnSpPr>
            <a:stCxn id="7" idx="2"/>
          </p:cNvCxnSpPr>
          <p:nvPr/>
        </p:nvCxnSpPr>
        <p:spPr>
          <a:xfrm>
            <a:off x="4034366" y="3671370"/>
            <a:ext cx="0" cy="349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>
            <a:stCxn id="30" idx="2"/>
            <a:endCxn id="8" idx="0"/>
          </p:cNvCxnSpPr>
          <p:nvPr/>
        </p:nvCxnSpPr>
        <p:spPr>
          <a:xfrm>
            <a:off x="9448800" y="3754184"/>
            <a:ext cx="0" cy="266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6" idx="2"/>
            <a:endCxn id="30" idx="0"/>
          </p:cNvCxnSpPr>
          <p:nvPr/>
        </p:nvCxnSpPr>
        <p:spPr>
          <a:xfrm>
            <a:off x="6663266" y="2829726"/>
            <a:ext cx="2785534" cy="289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166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974" y="137460"/>
            <a:ext cx="10850097" cy="61607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latin typeface="Arial Narrow" panose="020B0606020202030204" pitchFamily="34" charset="0"/>
              </a:rPr>
              <a:t>24. CADUCIDAD </a:t>
            </a:r>
            <a:r>
              <a:rPr lang="es-ES" sz="2800" b="1" dirty="0">
                <a:latin typeface="Arial Narrow" panose="020B0606020202030204" pitchFamily="34" charset="0"/>
              </a:rPr>
              <a:t>PLANES POR FALTA DE PAGO (ART 30) (1)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029187"/>
              </p:ext>
            </p:extLst>
          </p:nvPr>
        </p:nvGraphicFramePr>
        <p:xfrm>
          <a:off x="942975" y="965200"/>
          <a:ext cx="10750534" cy="3961727"/>
        </p:xfrm>
        <a:graphic>
          <a:graphicData uri="http://schemas.openxmlformats.org/drawingml/2006/table">
            <a:tbl>
              <a:tblPr firstRow="1">
                <a:tableStyleId>{FABFCF23-3B69-468F-B69F-88F6DE6A72F2}</a:tableStyleId>
              </a:tblPr>
              <a:tblGrid>
                <a:gridCol w="624509">
                  <a:extLst>
                    <a:ext uri="{9D8B030D-6E8A-4147-A177-3AD203B41FA5}">
                      <a16:colId xmlns="" xmlns:a16="http://schemas.microsoft.com/office/drawing/2014/main" val="3626012978"/>
                    </a:ext>
                  </a:extLst>
                </a:gridCol>
                <a:gridCol w="5944154">
                  <a:extLst>
                    <a:ext uri="{9D8B030D-6E8A-4147-A177-3AD203B41FA5}">
                      <a16:colId xmlns="" xmlns:a16="http://schemas.microsoft.com/office/drawing/2014/main" val="1993524966"/>
                    </a:ext>
                  </a:extLst>
                </a:gridCol>
                <a:gridCol w="972852">
                  <a:extLst>
                    <a:ext uri="{9D8B030D-6E8A-4147-A177-3AD203B41FA5}">
                      <a16:colId xmlns="" xmlns:a16="http://schemas.microsoft.com/office/drawing/2014/main" val="226939545"/>
                    </a:ext>
                  </a:extLst>
                </a:gridCol>
                <a:gridCol w="1504533">
                  <a:extLst>
                    <a:ext uri="{9D8B030D-6E8A-4147-A177-3AD203B41FA5}">
                      <a16:colId xmlns="" xmlns:a16="http://schemas.microsoft.com/office/drawing/2014/main" val="140216254"/>
                    </a:ext>
                  </a:extLst>
                </a:gridCol>
                <a:gridCol w="1704486">
                  <a:extLst>
                    <a:ext uri="{9D8B030D-6E8A-4147-A177-3AD203B41FA5}">
                      <a16:colId xmlns="" xmlns:a16="http://schemas.microsoft.com/office/drawing/2014/main" val="3926848549"/>
                    </a:ext>
                  </a:extLst>
                </a:gridCol>
              </a:tblGrid>
              <a:tr h="51748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CONTRIBUYENTES</a:t>
                      </a:r>
                      <a:endParaRPr lang="es-AR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 Narrow" panose="020B0606020202030204" pitchFamily="34" charset="0"/>
                        </a:rPr>
                        <a:t>PLANES HASTA</a:t>
                      </a:r>
                      <a:endParaRPr lang="es-AR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35450740"/>
                  </a:ext>
                </a:extLst>
              </a:tr>
              <a:tr h="447394">
                <a:tc gridSpan="2" v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s-ES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40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cuotas</a:t>
                      </a:r>
                      <a:endParaRPr lang="es-AR" sz="24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41 – 80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cuotas</a:t>
                      </a:r>
                      <a:endParaRPr lang="es-AR" sz="24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24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81 – 120</a:t>
                      </a:r>
                    </a:p>
                    <a:p>
                      <a:pPr marL="0" algn="ctr" defTabSz="914400" rtl="0" eaLnBrk="1" latinLnBrk="0" hangingPunct="1"/>
                      <a:r>
                        <a:rPr lang="es-ES" sz="24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cuotas</a:t>
                      </a:r>
                      <a:endParaRPr lang="es-AR" sz="24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2090927"/>
                  </a:ext>
                </a:extLst>
              </a:tr>
              <a:tr h="1350037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ENTIDADES SIN FINES DE LUCRO</a:t>
                      </a:r>
                      <a:r>
                        <a:rPr lang="es-AR" sz="20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2000" baseline="0" dirty="0" smtClean="0">
                          <a:latin typeface="Arial Narrow" panose="020B0606020202030204" pitchFamily="34" charset="0"/>
                        </a:rPr>
                        <a:t>ORGANIZACIONES COMUNITARIAS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2000" baseline="0" dirty="0" smtClean="0">
                          <a:latin typeface="Arial Narrow" panose="020B0606020202030204" pitchFamily="34" charset="0"/>
                        </a:rPr>
                        <a:t>MICRO Y PEQUEÑAS EMPRESAS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2000" baseline="0" dirty="0" smtClean="0">
                          <a:latin typeface="Arial Narrow" panose="020B0606020202030204" pitchFamily="34" charset="0"/>
                        </a:rPr>
                        <a:t>PEQUEÑOS CONTRIBUYENTES AFIP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2000" baseline="0" dirty="0" smtClean="0">
                          <a:latin typeface="Arial Narrow" panose="020B0606020202030204" pitchFamily="34" charset="0"/>
                        </a:rPr>
                        <a:t>CONCURSADOS O FALLIDOS</a:t>
                      </a:r>
                      <a:endParaRPr lang="es-ES" sz="2000" dirty="0" smtClean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2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(2)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(3)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(2)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(4)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(2)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(4)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42499075"/>
                  </a:ext>
                </a:extLst>
              </a:tr>
              <a:tr h="546815">
                <a:tc>
                  <a:txBody>
                    <a:bodyPr/>
                    <a:lstStyle/>
                    <a:p>
                      <a:pPr algn="ctr"/>
                      <a:endParaRPr lang="es-ES" sz="20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463" indent="-271463" algn="l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MEDIANAS</a:t>
                      </a:r>
                      <a:r>
                        <a:rPr lang="es-ES" sz="2000" baseline="0" dirty="0" smtClean="0">
                          <a:latin typeface="Arial Narrow" panose="020B0606020202030204" pitchFamily="34" charset="0"/>
                        </a:rPr>
                        <a:t> EMPRESAS (TRAMO 1 y 2)</a:t>
                      </a:r>
                      <a:endParaRPr lang="es-ES" sz="2000" dirty="0" smtClean="0">
                        <a:latin typeface="Arial Narrow" panose="020B0606020202030204" pitchFamily="34" charset="0"/>
                      </a:endParaRPr>
                    </a:p>
                    <a:p>
                      <a:pPr marL="271463" indent="-271463" algn="l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RESTO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2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(2)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(3)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(2) </a:t>
                      </a:r>
                    </a:p>
                    <a:p>
                      <a:pPr algn="ctr"/>
                      <a:r>
                        <a:rPr lang="es-ES" sz="2000" dirty="0" smtClean="0">
                          <a:latin typeface="Arial Narrow" panose="020B0606020202030204" pitchFamily="34" charset="0"/>
                        </a:rPr>
                        <a:t>(4)</a:t>
                      </a:r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7893972"/>
                  </a:ext>
                </a:extLst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889000" y="5138594"/>
            <a:ext cx="11133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s-ES" dirty="0" smtClean="0">
                <a:latin typeface="Arial Narrow" panose="020B0606020202030204" pitchFamily="34" charset="0"/>
              </a:rPr>
              <a:t>La caducidad operará de pleno derecho y sin necesidad de intervención alguna por la AFIP</a:t>
            </a:r>
          </a:p>
          <a:p>
            <a:pPr marL="342900" indent="-342900">
              <a:buAutoNum type="arabicParenBoth"/>
            </a:pPr>
            <a:r>
              <a:rPr lang="es-ES" dirty="0" smtClean="0">
                <a:latin typeface="Arial Narrow" panose="020B0606020202030204" pitchFamily="34" charset="0"/>
              </a:rPr>
              <a:t>Consecutivas o alternadas a los 60 días corridos posteriores a la fecha de vencimiento de </a:t>
            </a:r>
            <a:r>
              <a:rPr lang="es-ES" smtClean="0">
                <a:latin typeface="Arial Narrow" panose="020B0606020202030204" pitchFamily="34" charset="0"/>
              </a:rPr>
              <a:t>la segunda / cuarta / sexta </a:t>
            </a:r>
            <a:r>
              <a:rPr lang="es-ES" dirty="0" smtClean="0">
                <a:latin typeface="Arial Narrow" panose="020B0606020202030204" pitchFamily="34" charset="0"/>
              </a:rPr>
              <a:t>de ellas</a:t>
            </a:r>
          </a:p>
          <a:p>
            <a:pPr marL="342900" indent="-342900">
              <a:buAutoNum type="arabicParenBoth"/>
            </a:pPr>
            <a:r>
              <a:rPr lang="es-ES" dirty="0" smtClean="0">
                <a:latin typeface="Arial Narrow" panose="020B0606020202030204" pitchFamily="34" charset="0"/>
              </a:rPr>
              <a:t>Falta de ingreso de 1 cuota a los 60 días corridos contados desde la fecha de vencimiento de la última cuota del plan</a:t>
            </a:r>
          </a:p>
          <a:p>
            <a:pPr marL="342900" indent="-342900">
              <a:buAutoNum type="arabicParenBoth"/>
            </a:pPr>
            <a:r>
              <a:rPr lang="es-ES" dirty="0" smtClean="0">
                <a:latin typeface="Arial Narrow" panose="020B0606020202030204" pitchFamily="34" charset="0"/>
              </a:rPr>
              <a:t>Falta de ingreso de las cuotas no canceladas a los 60 días corridos contados desde la fecha de vencimiento de la última cuota del plan</a:t>
            </a:r>
            <a:endParaRPr lang="es-A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7837" y="226389"/>
            <a:ext cx="9967452" cy="75369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latin typeface="Arial Narrow" panose="020B0606020202030204" pitchFamily="34" charset="0"/>
              </a:rPr>
              <a:t>25. </a:t>
            </a:r>
            <a:r>
              <a:rPr lang="es-ES" sz="2800" b="1" dirty="0">
                <a:latin typeface="Arial Narrow" panose="020B0606020202030204" pitchFamily="34" charset="0"/>
              </a:rPr>
              <a:t>CAUSALES DE CADUCIDAD (L, 6</a:t>
            </a:r>
            <a:r>
              <a:rPr lang="es-ES" sz="2800" b="1" dirty="0" smtClean="0">
                <a:latin typeface="Arial Narrow" panose="020B0606020202030204" pitchFamily="34" charset="0"/>
              </a:rPr>
              <a:t>, inciso f), </a:t>
            </a:r>
            <a:r>
              <a:rPr lang="es-ES" sz="2800" b="1" dirty="0">
                <a:latin typeface="Arial Narrow" panose="020B0606020202030204" pitchFamily="34" charset="0"/>
              </a:rPr>
              <a:t>párrafo 6)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DB911-893A-4201-8DE7-3C412D300380}" type="slidenum">
              <a:rPr kumimoji="0" lang="es-AR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s-AR" sz="1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2286436" y="1460252"/>
            <a:ext cx="8507506" cy="186002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600" b="1" i="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FALTA DE APROBACIÓN JUDICIAL</a:t>
            </a:r>
            <a:r>
              <a:rPr kumimoji="0" lang="es-ES" sz="2600" b="1" i="0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DEL AVENIMIENTO EN LOS PLAZOS QUE DETERMINE LA NORMATIVA COMPLEMENTARIA A DICTAR</a:t>
            </a:r>
            <a:endParaRPr kumimoji="0" lang="es-ES" sz="2600" b="1" i="0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286436" y="3767521"/>
            <a:ext cx="8566773" cy="179129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87325" marR="0" lvl="0" indent="-1873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69875" algn="l"/>
              </a:tabLst>
              <a:defRPr/>
            </a:pPr>
            <a:r>
              <a:rPr lang="es-ES" sz="2600" b="1" noProof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INVALIDEZ SALDO A FAVOR DE LIBRE DISPONIBILIDAD UTILIZADO PARA COMPENSAR LA DEUDA</a:t>
            </a:r>
          </a:p>
          <a:p>
            <a:pPr marL="187325" marR="0" lvl="0" indent="-1873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69875" algn="l"/>
              </a:tabLst>
              <a:defRPr/>
            </a:pPr>
            <a:r>
              <a:rPr kumimoji="0" lang="es-ES" sz="2600" b="1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FALTA</a:t>
            </a:r>
            <a:r>
              <a:rPr kumimoji="0" lang="es-ES" sz="2600" b="1" i="0" u="none" strike="noStrike" kern="120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DE OBTENCIÓN DEL CERTIFICADO MiPyME</a:t>
            </a:r>
            <a:endParaRPr kumimoji="0" lang="es-AR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57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818" y="67751"/>
            <a:ext cx="10599085" cy="47576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latin typeface="Arial Narrow" panose="020B0606020202030204" pitchFamily="34" charset="0"/>
              </a:rPr>
              <a:t>26. </a:t>
            </a:r>
            <a:r>
              <a:rPr lang="es-ES" sz="2800" b="1" dirty="0">
                <a:latin typeface="Arial Narrow" panose="020B0606020202030204" pitchFamily="34" charset="0"/>
              </a:rPr>
              <a:t>OTRAS CAUSALES DE CADUCIDAD </a:t>
            </a:r>
            <a:r>
              <a:rPr lang="es-ES" sz="2800" b="1" dirty="0" smtClean="0">
                <a:latin typeface="Arial Narrow" panose="020B0606020202030204" pitchFamily="34" charset="0"/>
              </a:rPr>
              <a:t>(Ley 27541)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1698941" y="6491458"/>
            <a:ext cx="493059" cy="40461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Rectángulo redondeado 4"/>
          <p:cNvSpPr/>
          <p:nvPr/>
        </p:nvSpPr>
        <p:spPr>
          <a:xfrm>
            <a:off x="1291967" y="636666"/>
            <a:ext cx="10741960" cy="106074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SUJETOS ALCANZADOS</a:t>
            </a:r>
            <a:r>
              <a:rPr kumimoji="0" lang="es-E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POR EL RÉGIMEN, EXCEPTO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6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MiPyMES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ENTIDADES SIN FINES DE LUCRO Y ORGANIZACIONES COMUNITARIAS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6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PH</a:t>
            </a: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y SI PEQUEÑOS CONTRIBUYENTES AFIP</a:t>
            </a:r>
            <a:endParaRPr kumimoji="0" lang="es-A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291967" y="1785614"/>
            <a:ext cx="10741960" cy="83733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DESDE EL </a:t>
            </a:r>
            <a:r>
              <a:rPr lang="es-ES" sz="16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11-11-2021</a:t>
            </a:r>
            <a:r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Y POR 24 MESES SIGUIENTES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QUEDAN EXIMIDOS LOS CONTRIBUYENTES QUE CANCELARAN SUS OBLIGACIONES DEL PRESENTE REGIMEN DE REGULARIZACIÓN</a:t>
            </a:r>
            <a:endParaRPr kumimoji="0" lang="es-A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1291967" y="2065348"/>
            <a:ext cx="10761885" cy="15126"/>
          </a:xfrm>
          <a:prstGeom prst="line">
            <a:avLst/>
          </a:prstGeom>
          <a:ln w="63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ángulo redondeado 8"/>
          <p:cNvSpPr/>
          <p:nvPr/>
        </p:nvSpPr>
        <p:spPr>
          <a:xfrm>
            <a:off x="1311892" y="2727755"/>
            <a:ext cx="10741960" cy="2949146"/>
          </a:xfrm>
          <a:prstGeom prst="roundRect">
            <a:avLst>
              <a:gd name="adj" fmla="val 1173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3538" marR="0" lvl="0" indent="-26987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sz="16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ACCESO</a:t>
            </a: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AL MULC PARA REALIZAR PAGOS DE BENEFICIOS NETOS A SOCIEDADES, EMPRESAS O CUALQUIER OTRO BENEFICIARIO DEL EXTERIOR (SUJETOS VINCULADOS)</a:t>
            </a:r>
          </a:p>
          <a:p>
            <a:pPr marL="538163" lvl="1" indent="-174625">
              <a:buFont typeface="Arial" panose="020B0604020202020204" pitchFamily="34" charset="0"/>
              <a:buChar char="•"/>
              <a:defRPr/>
            </a:pPr>
            <a:r>
              <a:rPr kumimoji="0" lang="es-ES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SERVICIOS</a:t>
            </a:r>
            <a:r>
              <a:rPr kumimoji="0" lang="es-ES" sz="15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DE ASISTENCIA TÉCNICA, INGENIERIA O CONSULTORIA</a:t>
            </a:r>
          </a:p>
          <a:p>
            <a:pPr marL="538163" lvl="1" indent="-174625">
              <a:buFont typeface="Arial" panose="020B0604020202020204" pitchFamily="34" charset="0"/>
              <a:buChar char="•"/>
              <a:defRPr/>
            </a:pPr>
            <a:r>
              <a:rPr lang="es-ES" sz="15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CESIÓN</a:t>
            </a:r>
            <a:r>
              <a:rPr lang="es-ES" sz="15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 DERECHOS Y LICENCIAS (PATENTES DE INVENCIÓN Y DEMÁS OBJETOS NO CONTEMPLADOS EN EL PUNTO ANTERIOR)</a:t>
            </a:r>
          </a:p>
          <a:p>
            <a:pPr marL="538163" lvl="1" indent="-174625">
              <a:buFont typeface="Arial" panose="020B0604020202020204" pitchFamily="34" charset="0"/>
              <a:buChar char="•"/>
              <a:defRPr/>
            </a:pPr>
            <a:r>
              <a:rPr kumimoji="0" lang="es-ES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INTERESES</a:t>
            </a:r>
            <a:r>
              <a:rPr kumimoji="0" lang="es-ES" sz="15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O RETRIBUCIONES (CRÉDITOS, PRÉSTAMOS O COLOCACIONES)</a:t>
            </a:r>
          </a:p>
          <a:p>
            <a:pPr marL="363538" indent="-269875">
              <a:buFont typeface="+mj-lt"/>
              <a:buAutoNum type="arabicPeriod"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VENTA</a:t>
            </a:r>
            <a:r>
              <a:rPr kumimoji="0" lang="es-E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DE TÍTULOS VALORES CON LIQUIDACIÓN EN MONEDA EXTRANJERA O TRANSFERENCIAS DE ÉSTOS A DEPOSITARIOS DEL EXTERIOR (CONDICIONES CNV)</a:t>
            </a:r>
          </a:p>
          <a:p>
            <a:pPr marL="363538" indent="-269875">
              <a:buFont typeface="+mj-lt"/>
              <a:buAutoNum type="arabicPeriod"/>
              <a:defRPr/>
            </a:pPr>
            <a:r>
              <a:rPr lang="es-ES" sz="16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TRANSFERENCIA</a:t>
            </a: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AL EXTERIOR O COMPRA EN EL EXTERIOR DE ACTIVOS FINANCIEROS (PH y PJ)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63538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LO MISMO RESPECTO DE SOCIOS O ACCIONISTAS DE PJ CON AL MENOS 30% DEL CAPITAL SOCIAL</a:t>
            </a:r>
          </a:p>
          <a:p>
            <a:pPr marL="363538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SIN INCLUIR UTE, AC, CC, A SIN EXISTENCIA LEGAL, AGRUPAMIENTOS NO SOCIETARIOS O CUALQUIER OTRO ENTE INDIVIDUAL O COLECTIVO (PARA TODOS LOS CONTRIBUYENTES)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1291967" y="5781704"/>
            <a:ext cx="10741960" cy="81912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IMPORTANTE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 CAUSAL DE CADUCIDAD DE DISTRIBUCIÓN DE UTILIDADES REAL Y FICTO NO SE APLICA EN NINGÚN CASO NI TAMPOCO RESPECTO DE MORATORIAS ANTERIORES (L. 27541 y 27562)</a:t>
            </a:r>
            <a:endParaRPr kumimoji="0" lang="es-ES" sz="16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21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2867" y="123941"/>
            <a:ext cx="10840508" cy="54071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27. EFECTOS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LA CADUCIDAD (ART 31 y 32)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Rectángulo redondeado 4"/>
          <p:cNvSpPr/>
          <p:nvPr/>
        </p:nvSpPr>
        <p:spPr>
          <a:xfrm>
            <a:off x="922867" y="961276"/>
            <a:ext cx="5797248" cy="43785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EFECTOS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922867" y="1579903"/>
            <a:ext cx="5797248" cy="67141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DESDE 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HECHO GENERADOR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922867" y="2476117"/>
            <a:ext cx="5797248" cy="80194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PÉRDIDA CONDONACIONES EN PROPORCIÓN DEUDA PENDIENTE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922867" y="3540008"/>
            <a:ext cx="5797248" cy="46631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PRODUCCIÓN DE CADUCIDAD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7268696" y="1755222"/>
            <a:ext cx="4564715" cy="224373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u="sng" dirty="0" smtClean="0">
                <a:latin typeface="Arial Narrow" panose="020B0606020202030204" pitchFamily="34" charset="0"/>
              </a:rPr>
              <a:t>DEUDA PENDIENTE</a:t>
            </a:r>
          </a:p>
          <a:p>
            <a:pPr marL="276225" indent="-276225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NO CANCELADA EN SU TOTALIDAD</a:t>
            </a:r>
          </a:p>
          <a:p>
            <a:pPr marL="276225" indent="-276225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CAPITAL E INTERESES NO CONDONADOS Y MULTAS</a:t>
            </a:r>
          </a:p>
          <a:p>
            <a:pPr marL="276225" indent="-276225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CONSOLIDADOS EN EL PLAN DE FACILIDADES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922867" y="4294585"/>
            <a:ext cx="5797248" cy="146184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u="sng" dirty="0" smtClean="0">
                <a:latin typeface="Arial Narrow" panose="020B0606020202030204" pitchFamily="34" charset="0"/>
              </a:rPr>
              <a:t>CANCELACIÓN</a:t>
            </a:r>
          </a:p>
          <a:p>
            <a:pPr marL="276225" indent="-276225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TOTALIDAD SALDO</a:t>
            </a:r>
          </a:p>
          <a:p>
            <a:pPr marL="276225" indent="-276225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TRANSFERENCIA ELECTRÓNICA DE FONDOS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cxnSp>
        <p:nvCxnSpPr>
          <p:cNvPr id="14" name="Conector recto de flecha 13"/>
          <p:cNvCxnSpPr>
            <a:stCxn id="8" idx="3"/>
            <a:endCxn id="10" idx="1"/>
          </p:cNvCxnSpPr>
          <p:nvPr/>
        </p:nvCxnSpPr>
        <p:spPr>
          <a:xfrm>
            <a:off x="6720115" y="2877088"/>
            <a:ext cx="548581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5" idx="2"/>
            <a:endCxn id="7" idx="0"/>
          </p:cNvCxnSpPr>
          <p:nvPr/>
        </p:nvCxnSpPr>
        <p:spPr>
          <a:xfrm>
            <a:off x="3821491" y="1399134"/>
            <a:ext cx="0" cy="18076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>
            <a:stCxn id="7" idx="2"/>
            <a:endCxn id="8" idx="0"/>
          </p:cNvCxnSpPr>
          <p:nvPr/>
        </p:nvCxnSpPr>
        <p:spPr>
          <a:xfrm>
            <a:off x="3821491" y="2251318"/>
            <a:ext cx="0" cy="22479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8" idx="2"/>
            <a:endCxn id="9" idx="0"/>
          </p:cNvCxnSpPr>
          <p:nvPr/>
        </p:nvCxnSpPr>
        <p:spPr>
          <a:xfrm>
            <a:off x="3821491" y="3278059"/>
            <a:ext cx="0" cy="26194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9" idx="2"/>
            <a:endCxn id="12" idx="0"/>
          </p:cNvCxnSpPr>
          <p:nvPr/>
        </p:nvCxnSpPr>
        <p:spPr>
          <a:xfrm>
            <a:off x="3821491" y="4006321"/>
            <a:ext cx="0" cy="288264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Rectángulo redondeado 14"/>
          <p:cNvSpPr/>
          <p:nvPr/>
        </p:nvSpPr>
        <p:spPr>
          <a:xfrm>
            <a:off x="7268696" y="4144279"/>
            <a:ext cx="4564715" cy="230910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76225" indent="-276225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EL SALDO PENDIENTE SURGE DEL SISTEMA (VISUALIZACIÓN MIS FACILIDADES)</a:t>
            </a:r>
          </a:p>
          <a:p>
            <a:pPr marL="276225" indent="-276225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SE LE DEBERÁ ADICIONAR LA DIFERENCIA DE INTERESES NO CONSOLIDADA POR LA PÉRDIDA DE LA CONDONACIÓN Y DE LAS MULTAS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025" y="123356"/>
            <a:ext cx="10927053" cy="53704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28. ACCIONES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PENALES (ART 33 y 50)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162014"/>
              </p:ext>
            </p:extLst>
          </p:nvPr>
        </p:nvGraphicFramePr>
        <p:xfrm>
          <a:off x="861208" y="749077"/>
          <a:ext cx="11027870" cy="48768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52107">
                  <a:extLst>
                    <a:ext uri="{9D8B030D-6E8A-4147-A177-3AD203B41FA5}">
                      <a16:colId xmlns="" xmlns:a16="http://schemas.microsoft.com/office/drawing/2014/main" val="2853635316"/>
                    </a:ext>
                  </a:extLst>
                </a:gridCol>
                <a:gridCol w="1220158">
                  <a:extLst>
                    <a:ext uri="{9D8B030D-6E8A-4147-A177-3AD203B41FA5}">
                      <a16:colId xmlns="" xmlns:a16="http://schemas.microsoft.com/office/drawing/2014/main" val="3837638195"/>
                    </a:ext>
                  </a:extLst>
                </a:gridCol>
                <a:gridCol w="2803343">
                  <a:extLst>
                    <a:ext uri="{9D8B030D-6E8A-4147-A177-3AD203B41FA5}">
                      <a16:colId xmlns="" xmlns:a16="http://schemas.microsoft.com/office/drawing/2014/main" val="3687085696"/>
                    </a:ext>
                  </a:extLst>
                </a:gridCol>
                <a:gridCol w="2062842">
                  <a:extLst>
                    <a:ext uri="{9D8B030D-6E8A-4147-A177-3AD203B41FA5}">
                      <a16:colId xmlns="" xmlns:a16="http://schemas.microsoft.com/office/drawing/2014/main" val="517984337"/>
                    </a:ext>
                  </a:extLst>
                </a:gridCol>
                <a:gridCol w="2789420">
                  <a:extLst>
                    <a:ext uri="{9D8B030D-6E8A-4147-A177-3AD203B41FA5}">
                      <a16:colId xmlns="" xmlns:a16="http://schemas.microsoft.com/office/drawing/2014/main" val="3445921741"/>
                    </a:ext>
                  </a:extLst>
                </a:gridCol>
              </a:tblGrid>
              <a:tr h="31250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SITUACIONES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PROCESO</a:t>
                      </a:r>
                    </a:p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PENAL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EFECTOS</a:t>
                      </a:r>
                    </a:p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PROCESO</a:t>
                      </a:r>
                      <a:r>
                        <a:rPr lang="es-E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PENAL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INTERRUPCIÓN DE</a:t>
                      </a:r>
                    </a:p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LA PRESCRIPCIÓN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INICIACIÓN</a:t>
                      </a:r>
                      <a:r>
                        <a:rPr lang="es-E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NUEVO</a:t>
                      </a:r>
                    </a:p>
                    <a:p>
                      <a:pPr algn="ctr"/>
                      <a:r>
                        <a:rPr lang="es-E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PLAZO DE PRESCRIPCIÓN</a:t>
                      </a:r>
                      <a:endParaRPr lang="es-AR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7471478"/>
                  </a:ext>
                </a:extLst>
              </a:tr>
              <a:tr h="31250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EFECTOS ACOGIMIENTO</a:t>
                      </a:r>
                    </a:p>
                    <a:p>
                      <a:pPr algn="ctr"/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AL REGIMEN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DISPENSA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FORMULACIÓN DENUNCIA (2)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 (1)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DESDE LA CADUCIDAD</a:t>
                      </a:r>
                    </a:p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DEL RÉGIMEN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DE REGULARIZACIÓN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3733129"/>
                  </a:ext>
                </a:extLst>
              </a:tr>
              <a:tr h="178572">
                <a:tc vMerge="1">
                  <a:txBody>
                    <a:bodyPr/>
                    <a:lstStyle/>
                    <a:p>
                      <a:pPr algn="ctr"/>
                      <a:endParaRPr lang="es-A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SUSPENSIÓN (1)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 (1)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57020598"/>
                  </a:ext>
                </a:extLst>
              </a:tr>
              <a:tr h="17857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RECHAZO DE ADHESIÓN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 IMPULSA ACCIÓN PENAL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01">
                <a:tc vMerge="1">
                  <a:txBody>
                    <a:bodyPr/>
                    <a:lstStyle/>
                    <a:p>
                      <a:pPr algn="ctr"/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REANUDACIÓN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INICIO CÓMPUTO DE PRESCRIPCIÓN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CANCELACIÓN TOTAL DE LA DEUDA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COMPENSACIÓN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CONTADO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PLANES DE PAGO</a:t>
                      </a:r>
                    </a:p>
                    <a:p>
                      <a:pPr algn="ctr"/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SI/NO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EXTINCIÓN ACCIÓN PENAL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SALVO SENTENCIA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FIRME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TAMBIÉN OBLIGACIONES CANCELADAS CON ANTERIORIDAD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2078468"/>
                  </a:ext>
                </a:extLst>
              </a:tr>
              <a:tr h="17857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CADUCIDAD DEL RÉGIMEN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REANUDACIÓN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1301491"/>
                  </a:ext>
                </a:extLst>
              </a:tr>
              <a:tr h="312501">
                <a:tc vMerge="1">
                  <a:txBody>
                    <a:bodyPr/>
                    <a:lstStyle/>
                    <a:p>
                      <a:pPr algn="ctr"/>
                      <a:endParaRPr lang="es-A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 IMPULSA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LA ACCIÓN PENAL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---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 PARTIR DEL DÍA SIGUIENTE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AL QUE HAYA OPERADO</a:t>
                      </a:r>
                      <a:endParaRPr lang="es-AR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382" marR="81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85983673"/>
                  </a:ext>
                </a:extLst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 defTabSz="914400">
                <a:defRPr/>
              </a:pPr>
              <a:t>34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61208" y="5566610"/>
            <a:ext cx="104037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s-ES" sz="16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IMPORTANTE</a:t>
            </a:r>
          </a:p>
          <a:p>
            <a:pPr algn="ctr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RESPECTO DE AUTORES, COAUTORES, PARTÍCIPES VINCULADOS A LAS OBLIGACIONES RESPECTIVAS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17491" y="6160998"/>
            <a:ext cx="10801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s-ES" sz="1600" dirty="0" smtClean="0">
                <a:latin typeface="Arial Narrow" panose="020B0606020202030204" pitchFamily="34" charset="0"/>
              </a:rPr>
              <a:t>Se producirá el día de acogimiento al régimen</a:t>
            </a:r>
          </a:p>
          <a:p>
            <a:pPr marL="342900" indent="-342900">
              <a:buAutoNum type="arabicParenBoth"/>
            </a:pPr>
            <a:r>
              <a:rPr lang="es-ES" sz="1600" dirty="0" smtClean="0">
                <a:latin typeface="Arial Narrow" panose="020B0606020202030204" pitchFamily="34" charset="0"/>
              </a:rPr>
              <a:t>Igual dispensa resultará aplicable respecto de la formulación de denuncias contra quienes hayan cancelado con anterioridad al 11/11/2021</a:t>
            </a:r>
            <a:endParaRPr lang="es-AR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0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4294"/>
            <a:ext cx="11058524" cy="99783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36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29. CONDONACIÓN </a:t>
            </a:r>
            <a:r>
              <a:rPr lang="es-ES" sz="36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INTERESES (ART 34)</a:t>
            </a:r>
            <a:endParaRPr lang="es-AR" sz="36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 defTabSz="914400">
                <a:defRPr/>
              </a:pPr>
              <a:t>35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914400" y="1389240"/>
            <a:ext cx="11058524" cy="111080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PROCEDE RESPECTO DE OBLIGACIONES DE CAPITAL (COMPRENDIDOS EN EL RÉGIMEN) CANCELADAS CON ANTERIORIDAD AL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11/11/2021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(IGUAL LOS INTERESES TRANSFORMADOS EN CAPITAL)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914400" y="4136914"/>
            <a:ext cx="11058524" cy="92234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LA POSTERIOR REPETICIÓN DE LAS OBLIGACIONES DE CAPITAL CANCELADAS CON ANTERIORIDAD AL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11/11/2021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IMPLICARÁ LA PÉRDIDA DE LA CONDONACIÓN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914399" y="5254274"/>
            <a:ext cx="11058525" cy="132661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EL BENEFICIO DE CONDONACIÓN SE REGISTRARÁ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EN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CUENTAS TRIBUTARIAS ASÍ COMO EN EL SERVICIO CON CLAVE FISCAL “CCMA” – CTA CTE MONOTRIBUTISTAS Y AUTÓNOMOS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914399" y="2655169"/>
            <a:ext cx="11058525" cy="132661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PROCEDERÁ LA CONDONACIÓN DE INTERESES RESARCITORIOS Y PUNITORIOS DE ANTICIPOS NO INGRESADOS, CUANDO LA D.J. </a:t>
            </a:r>
            <a:r>
              <a:rPr lang="es-ES" sz="20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DEL PERÍODO FISCAL SE ENCUENTRE VENCIDA AL 31/8/2021 Y PRESENTADA LA DJ AL 15/3/2022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1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23355"/>
            <a:ext cx="11191994" cy="43037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30.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LIBERACIÓN DE MULTAS Y SANCIONES (L, 6, e)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88ADB911-893A-4201-8DE7-3C412D300380}" type="slidenum">
              <a:rPr lang="es-AR" sz="900" smtClean="0">
                <a:solidFill>
                  <a:prstClr val="black"/>
                </a:solidFill>
              </a:rPr>
              <a:pPr defTabSz="914400">
                <a:defRPr/>
              </a:pPr>
              <a:t>36</a:t>
            </a:fld>
            <a:endParaRPr lang="es-AR" sz="900">
              <a:solidFill>
                <a:prstClr val="black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367305" y="706226"/>
            <a:ext cx="9662890" cy="54154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MULTAS Y DEMÁS SANCIONES (L11683, 17250, 22161 y 22415) NO FIRMES AL 15/3/2022</a:t>
            </a:r>
            <a:endParaRPr lang="es-ES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381473" y="1411602"/>
            <a:ext cx="9662890" cy="93389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EL BENEFICIO DE LIBERACIÓN DE MULTAS Y DEMÁS SANCIONES COMETIDAS AL 31/8/2021 (NO FIRMES NI ABONADAS) OPERARÁ CUANDO CON ANTERIORIDAD A LA FECHA EN QUE FINALICE EL PLAZO PARA EL ACOGIMIENTO SE HAYA CUMPLIDO O SE CUMPLA LA OBLIGACIÓN FORMAL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381473" y="2471071"/>
            <a:ext cx="9662890" cy="80552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 HABERSE SUSTANCIADO EL SUMARIO ADMINISTRATIVO (L. 70) EL CITADO BENEFICIO OPERARÁ CUANDO EL ACTO U OMISIÓN ATRIBUIDO SE HUBIERE SUBSANADO ANTES DE LA FECHA DE VTO DEL PLAZO PARA EL ACOGIMIENTO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2381473" y="3402178"/>
            <a:ext cx="9662890" cy="84154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CUANDO EL DEBER FORMAL TRANSGREDIDO NO FUERE, POR SU NATURALEZA, SUSCEPTIBLE DE SER CUMPLIDO CON POSTERIORIDAD A LA COMISIÓN DE LA INFRACCIÓN, LA SANCIÓN QUEDARÁ CONDONADA DE OFICIO, SIEMPRE QUE LA FALTA HAYA SIDO COMETIDA ANTES DEL 31/8/2021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2381473" y="4399361"/>
            <a:ext cx="9677058" cy="97273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LAS MULTAS Y DEMÁS SANCIONES, CORRESPONDIENTES A OBLIGACIONES SUSTANCIALES DEVENGADAS AL 31/8/2021, QUEDARÁN CONDONADAS DE PLENO DERECHO (NO FIRMES AL 11/11/2021 Y OBLIGACIÓN PRINCIPAL CANCELADA A DICHA FECHA)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838200" y="1411601"/>
            <a:ext cx="1421850" cy="283211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INFRACCIONES</a:t>
            </a:r>
          </a:p>
          <a:p>
            <a:pPr algn="ctr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FORMALES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2388557" y="5527740"/>
            <a:ext cx="9662890" cy="62092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 LIBERACIÓN DE MULTAS Y SANCIONES IMPORTARÁ ASIMISMO LA BAJA DE LA INSCRIPCIÓN DEL CONTRIBUYENTE DEL REPSAL</a:t>
            </a:r>
            <a:endParaRPr lang="es-ES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838200" y="4399361"/>
            <a:ext cx="1421850" cy="174930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INFRACCIONES</a:t>
            </a:r>
          </a:p>
          <a:p>
            <a:pPr algn="ctr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MATERIALES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39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5201" y="114294"/>
            <a:ext cx="11007724" cy="70697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32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31. CONDONACIÓN </a:t>
            </a:r>
            <a:r>
              <a:rPr lang="es-ES" sz="32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MULTAS (ART 35, 36, 37 y </a:t>
            </a:r>
            <a:r>
              <a:rPr lang="es-ES" sz="32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38</a:t>
            </a:r>
            <a:r>
              <a:rPr lang="es-ES" sz="32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)</a:t>
            </a:r>
            <a:endParaRPr lang="es-AR" sz="32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 defTabSz="914400">
                <a:defRPr/>
              </a:pPr>
              <a:t>37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965200" y="898173"/>
            <a:ext cx="11007724" cy="111080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s-ES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INCUMPLIMIENTOS FORMALES SUSCEPTIBLES DE SER SUBSANADOS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NO FIRMES NI ABONADAS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CUMPLIMIENTO CON ANTERIORIDAD AL </a:t>
            </a: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15/3/2022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965200" y="2107576"/>
            <a:ext cx="11007724" cy="171821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/>
            <a:r>
              <a:rPr lang="es-ES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CONDICIONES RESPECTO DE SANCIONES DE OBLIGACIONES SUSTANCIALES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PAGO INTEGRO DE LA OBLIGACIÓN SUSTANCIAL AL </a:t>
            </a: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11/11/2021 </a:t>
            </a: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(SANCIÓN NO FIRME NI ABONADA)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REGULARIZACIÓN OBLIGACIÓN SUSTANCIAL (COMPENSACIÓN, CONTADO, FACILIDADES)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REGULARIZACIÓN OBLIGACIÓN SUSTANCIAL (PLANES DE FACILIDADES DE </a:t>
            </a: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PAGO </a:t>
            </a: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ANTES DEL </a:t>
            </a: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11/11/2021, NO FIRMES NI ABONADAS A DICHA FECHA)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965199" y="3951779"/>
            <a:ext cx="11007725" cy="123355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/>
            <a:r>
              <a:rPr lang="es-ES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CORRESPONDIENTES A OBLIGACIONES DE CAPITAL CANCELADAS CON ANTERIORIDAD AL </a:t>
            </a:r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11/11/2021</a:t>
            </a:r>
            <a:endParaRPr lang="es-ES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SE REGISTRARÁ </a:t>
            </a: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EN </a:t>
            </a: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EL SISTEMA “CUENTAS TRIBUTARIAS” Y EN </a:t>
            </a: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“CCMA” - CTA </a:t>
            </a:r>
            <a:r>
              <a:rPr lang="es-ES" b="1" dirty="0">
                <a:solidFill>
                  <a:prstClr val="black"/>
                </a:solidFill>
                <a:latin typeface="Arial Narrow" panose="020B0606020202030204" pitchFamily="34" charset="0"/>
              </a:rPr>
              <a:t>CTE MONOTRIBUTISTAS Y AUTÓNOMOS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965198" y="5311323"/>
            <a:ext cx="11007725" cy="123355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/>
            <a:r>
              <a:rPr lang="es-ES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CONCEPTO DE MULTAS Y DEMÁS SANCIONES FIRMES</a:t>
            </a:r>
            <a:endParaRPr lang="es-ES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ENTENDERÁ POR TALES A LAS EMERGENTES DE ACTOS ADMINISTRATIVOS QUE A LA FECHA DE ACOGIMIENTO O AL 11/11/2021, SEGÚN CORRESPONDA, SE HALLAREN CONSENTIDAS O EJECUTORIADAS, CUALQUIERA SEA LA INSTANCIA (ADMINISTRATIVAS, CONTENCIOSO-ADMINISTRATIVAS O JUDICIALES)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98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5825" y="119592"/>
            <a:ext cx="11035241" cy="50694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32. DETERMINACIÓN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HONORARIOS (ART 60 y 61)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38</a:t>
            </a:fld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2543703" y="774725"/>
            <a:ext cx="4174066" cy="80433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HONORARIOS</a:t>
            </a:r>
          </a:p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DEUDAS EN DISCUSIÓN</a:t>
            </a:r>
          </a:p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CONTENCIOSA – ADMINISTRATIVA O JUDICIAL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754590" y="1820334"/>
            <a:ext cx="3064933" cy="5842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MULTAS E INTERESES</a:t>
            </a:r>
          </a:p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CONDONADOS EXCLUSIVAMENTE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5838825" y="1811875"/>
            <a:ext cx="2243665" cy="5842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DEMÁS SUPUESTOS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8627533" y="1820334"/>
            <a:ext cx="3293533" cy="5842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Arial Narrow" panose="020B0606020202030204" pitchFamily="34" charset="0"/>
              </a:rPr>
              <a:t>A CARGO DEL CONTRIBUYENTE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Arial Narrow" panose="020B0606020202030204" pitchFamily="34" charset="0"/>
              </a:rPr>
              <a:t>ALLANAMIENTO O DESISTIMIENTO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cxnSp>
        <p:nvCxnSpPr>
          <p:cNvPr id="10" name="Conector angular 9"/>
          <p:cNvCxnSpPr>
            <a:stCxn id="5" idx="1"/>
            <a:endCxn id="6" idx="0"/>
          </p:cNvCxnSpPr>
          <p:nvPr/>
        </p:nvCxnSpPr>
        <p:spPr>
          <a:xfrm rot="10800000" flipV="1">
            <a:off x="2287057" y="1176892"/>
            <a:ext cx="256646" cy="643442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stCxn id="5" idx="3"/>
            <a:endCxn id="7" idx="0"/>
          </p:cNvCxnSpPr>
          <p:nvPr/>
        </p:nvCxnSpPr>
        <p:spPr>
          <a:xfrm>
            <a:off x="6717769" y="1176892"/>
            <a:ext cx="242889" cy="634983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1208349" y="2618623"/>
            <a:ext cx="2167468" cy="5842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NO</a:t>
            </a:r>
          </a:p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CORRESPONDE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819523" y="2637363"/>
            <a:ext cx="2123015" cy="5842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REDUCCIÓN</a:t>
            </a:r>
          </a:p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30%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cxnSp>
        <p:nvCxnSpPr>
          <p:cNvPr id="19" name="Conector recto de flecha 18"/>
          <p:cNvCxnSpPr>
            <a:stCxn id="6" idx="2"/>
            <a:endCxn id="16" idx="0"/>
          </p:cNvCxnSpPr>
          <p:nvPr/>
        </p:nvCxnSpPr>
        <p:spPr>
          <a:xfrm>
            <a:off x="2287057" y="2404534"/>
            <a:ext cx="5026" cy="214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7031032" y="2628904"/>
            <a:ext cx="1807635" cy="5842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REDUCCIÓN</a:t>
            </a:r>
          </a:p>
          <a:p>
            <a:pPr algn="ctr"/>
            <a:r>
              <a:rPr lang="es-ES" sz="1600" b="1" dirty="0">
                <a:latin typeface="Arial Narrow" panose="020B0606020202030204" pitchFamily="34" charset="0"/>
              </a:rPr>
              <a:t>5</a:t>
            </a:r>
            <a:r>
              <a:rPr lang="es-ES" sz="1600" b="1" dirty="0" smtClean="0">
                <a:latin typeface="Arial Narrow" panose="020B0606020202030204" pitchFamily="34" charset="0"/>
              </a:rPr>
              <a:t>0%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cxnSp>
        <p:nvCxnSpPr>
          <p:cNvPr id="24" name="Conector recto de flecha 23"/>
          <p:cNvCxnSpPr>
            <a:stCxn id="7" idx="2"/>
            <a:endCxn id="17" idx="0"/>
          </p:cNvCxnSpPr>
          <p:nvPr/>
        </p:nvCxnSpPr>
        <p:spPr>
          <a:xfrm flipH="1">
            <a:off x="4881031" y="2396075"/>
            <a:ext cx="2079627" cy="24128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7" idx="2"/>
            <a:endCxn id="22" idx="0"/>
          </p:cNvCxnSpPr>
          <p:nvPr/>
        </p:nvCxnSpPr>
        <p:spPr>
          <a:xfrm>
            <a:off x="6960658" y="2396075"/>
            <a:ext cx="974192" cy="23282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3819523" y="3585647"/>
            <a:ext cx="2123015" cy="184148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ESTIMACIONES O REGULACIONES TFN O JUDICIALES FIRMES AL 19/11/2021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6131982" y="3585646"/>
            <a:ext cx="2495551" cy="184148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</a:rPr>
              <a:t>NO FIRMES AL 19/11/2021 CON ACEPTACIÓN DE LA ESTIMACIÓN ADMINISTRATIVA O NO SE RECURRA REGULACIÓN JUDICIAL DIRECTA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cxnSp>
        <p:nvCxnSpPr>
          <p:cNvPr id="32" name="Conector recto de flecha 31"/>
          <p:cNvCxnSpPr>
            <a:stCxn id="17" idx="2"/>
            <a:endCxn id="27" idx="0"/>
          </p:cNvCxnSpPr>
          <p:nvPr/>
        </p:nvCxnSpPr>
        <p:spPr>
          <a:xfrm>
            <a:off x="4881031" y="3221563"/>
            <a:ext cx="0" cy="36408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redondeado 37"/>
          <p:cNvSpPr/>
          <p:nvPr/>
        </p:nvSpPr>
        <p:spPr>
          <a:xfrm>
            <a:off x="8838668" y="3647025"/>
            <a:ext cx="3262316" cy="1780107"/>
          </a:xfrm>
          <a:prstGeom prst="roundRect">
            <a:avLst>
              <a:gd name="adj" fmla="val 9356"/>
            </a:avLst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Arial Narrow" panose="020B0606020202030204" pitchFamily="34" charset="0"/>
              </a:rPr>
              <a:t>REGULACIÓN JUDICIAL APELADA POR AFIP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Arial Narrow" panose="020B0606020202030204" pitchFamily="34" charset="0"/>
              </a:rPr>
              <a:t>PAGO TOTAL AL CONTADO (SE DESISTA DEL RECURSO) Y SE AVENGA AL DESISTIMIENTO PROCESAL CON COSTAS EN EL ORDEN CAUSADO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  <p:cxnSp>
        <p:nvCxnSpPr>
          <p:cNvPr id="62" name="Conector recto de flecha 61"/>
          <p:cNvCxnSpPr>
            <a:endCxn id="28" idx="0"/>
          </p:cNvCxnSpPr>
          <p:nvPr/>
        </p:nvCxnSpPr>
        <p:spPr>
          <a:xfrm flipH="1">
            <a:off x="7379758" y="3221563"/>
            <a:ext cx="2117" cy="36408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angular 65"/>
          <p:cNvCxnSpPr>
            <a:stCxn id="22" idx="3"/>
            <a:endCxn id="38" idx="0"/>
          </p:cNvCxnSpPr>
          <p:nvPr/>
        </p:nvCxnSpPr>
        <p:spPr>
          <a:xfrm>
            <a:off x="8838667" y="2921004"/>
            <a:ext cx="1631159" cy="726021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66"/>
          <p:cNvSpPr txBox="1"/>
          <p:nvPr/>
        </p:nvSpPr>
        <p:spPr>
          <a:xfrm>
            <a:off x="817030" y="5722265"/>
            <a:ext cx="11283954" cy="830997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u="sng" dirty="0" smtClean="0">
                <a:latin typeface="Arial Narrow" panose="020B0606020202030204" pitchFamily="34" charset="0"/>
              </a:rPr>
              <a:t>IMPORTANTE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latin typeface="Arial Narrow" panose="020B0606020202030204" pitchFamily="34" charset="0"/>
              </a:rPr>
              <a:t>En las ejecuciones fiscales, los honorarios no podrán ser inferiores al monto mínimo de la liquidación administrativa realizada para la 1º o 2º etapa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latin typeface="Arial Narrow" panose="020B0606020202030204" pitchFamily="34" charset="0"/>
              </a:rPr>
              <a:t>Estas normas no son de aplicación respecto de los honorarios cancelados con anterioridad al 19/11/2021</a:t>
            </a:r>
            <a:endParaRPr lang="es-AR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0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6000" y="280459"/>
            <a:ext cx="10735733" cy="879475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55600" indent="-355600"/>
            <a:r>
              <a:rPr lang="es-ES" sz="2800" b="1" dirty="0" smtClean="0">
                <a:latin typeface="Arial Narrow" panose="020B0606020202030204" pitchFamily="34" charset="0"/>
              </a:rPr>
              <a:t>2. REQUISITOS Y CONDICIONES PARA SOLICITAR LA ADHESIÓN AL BENEFICIO DE CONDONACIÓN DE DEUDAS (ART 4)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6000" y="1467238"/>
            <a:ext cx="10811932" cy="453562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Domicilio fiscal electrónico (si no se declaró dirección de correo electrónico o teléfono celular, deberá informarse)</a:t>
            </a:r>
          </a:p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Haber presentado totalidad DJ determinativas e informativas con vencimiento a partir del 1/1/2016,</a:t>
            </a:r>
          </a:p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CUIT activa sin limitaciones</a:t>
            </a:r>
          </a:p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registrar baja de impuestos por omisión de presentación de DJ (Dto. 1397/79, Art. 53, 3º p)</a:t>
            </a:r>
          </a:p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Haber registrado Sistema </a:t>
            </a:r>
            <a:r>
              <a:rPr lang="es-ES" sz="2200" dirty="0">
                <a:solidFill>
                  <a:schemeClr val="tx1"/>
                </a:solidFill>
                <a:latin typeface="Arial Narrow" panose="020B0606020202030204" pitchFamily="34" charset="0"/>
              </a:rPr>
              <a:t>R</a:t>
            </a: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egistral de la forma jurídica</a:t>
            </a:r>
          </a:p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Tener actualizado código de actividad (Clasificador Actividades Económicas CLAE  F. 883)</a:t>
            </a:r>
          </a:p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Reconocimiento o inscripción en los registros (</a:t>
            </a:r>
            <a:r>
              <a:rPr lang="es-ES" sz="22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Coop</a:t>
            </a: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de Trabajo y Entidades comunitarias)</a:t>
            </a:r>
          </a:p>
          <a:p>
            <a:pPr marL="271463" indent="-2714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Certificado </a:t>
            </a:r>
            <a:r>
              <a:rPr lang="es-ES" sz="22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MiPyME</a:t>
            </a: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(micro y pequeñas empresas) vigente a la fecha de solicitud</a:t>
            </a:r>
            <a:endParaRPr lang="es-AR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755591" y="6492875"/>
            <a:ext cx="1312025" cy="365125"/>
          </a:xfrm>
        </p:spPr>
        <p:txBody>
          <a:bodyPr/>
          <a:lstStyle/>
          <a:p>
            <a:fld id="{6FDACECB-6C91-45FE-B248-65BFDFDFABB3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25320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724" y="112733"/>
            <a:ext cx="11187394" cy="44869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33. CANCELACIÓN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E INFORMACIÓN DE HONORARIOS (1) Y COSTAS (ART 60 a 66)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595070"/>
              </p:ext>
            </p:extLst>
          </p:nvPr>
        </p:nvGraphicFramePr>
        <p:xfrm>
          <a:off x="847724" y="660290"/>
          <a:ext cx="11187393" cy="469275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08667">
                  <a:extLst>
                    <a:ext uri="{9D8B030D-6E8A-4147-A177-3AD203B41FA5}">
                      <a16:colId xmlns="" xmlns:a16="http://schemas.microsoft.com/office/drawing/2014/main" val="2853635316"/>
                    </a:ext>
                  </a:extLst>
                </a:gridCol>
                <a:gridCol w="3401799">
                  <a:extLst>
                    <a:ext uri="{9D8B030D-6E8A-4147-A177-3AD203B41FA5}">
                      <a16:colId xmlns="" xmlns:a16="http://schemas.microsoft.com/office/drawing/2014/main" val="3837638195"/>
                    </a:ext>
                  </a:extLst>
                </a:gridCol>
                <a:gridCol w="2541865">
                  <a:extLst>
                    <a:ext uri="{9D8B030D-6E8A-4147-A177-3AD203B41FA5}">
                      <a16:colId xmlns="" xmlns:a16="http://schemas.microsoft.com/office/drawing/2014/main" val="3687085696"/>
                    </a:ext>
                  </a:extLst>
                </a:gridCol>
                <a:gridCol w="3035062">
                  <a:extLst>
                    <a:ext uri="{9D8B030D-6E8A-4147-A177-3AD203B41FA5}">
                      <a16:colId xmlns="" xmlns:a16="http://schemas.microsoft.com/office/drawing/2014/main" val="3445921741"/>
                    </a:ext>
                  </a:extLst>
                </a:gridCol>
              </a:tblGrid>
              <a:tr h="984509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SITUACIÓN</a:t>
                      </a:r>
                    </a:p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FECHA DE ADHESIÓN</a:t>
                      </a:r>
                    </a:p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PLAN FACILIDADES DE PAGO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INGRESO 1° CUOTA</a:t>
                      </a:r>
                    </a:p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HONORARIOS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INGRESO E INFORMACIÓN</a:t>
                      </a:r>
                    </a:p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COSTAS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FIRMEZA DE LA REGULACIÓN DE HONORARIOS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27471478"/>
                  </a:ext>
                </a:extLst>
              </a:tr>
              <a:tr h="757531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EXISTE ESTIMACIÓN ADMINISTRATIVA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O REGULACIÓN FIRME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DENTRO 10 DÍAS HÁBILES ADMINISTRATIVOS DESDE LA ADHESIÓN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DENTRO 10 DÍAS HÁBILES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ADMINISTRATIVOS POSTERIORES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A LA LIQUIDACIÓN FIRME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s-ES" sz="1400" b="1" u="sng" dirty="0" smtClean="0">
                          <a:latin typeface="Arial Narrow" panose="020B0606020202030204" pitchFamily="34" charset="0"/>
                        </a:rPr>
                        <a:t>EJECUCIONES FISCALES</a:t>
                      </a:r>
                    </a:p>
                    <a:p>
                      <a:pPr algn="l"/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LAS ESTIMACIONES ADMINISTRATIVAS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O REGULACIONES JUDICIALES DE HONORARIOS SE REPUTARÁN FIRMES SI NO FUERON </a:t>
                      </a: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IMPUGNADAS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J</a:t>
                      </a: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UDICIALMENTE DENTRO DE LOS 5 DÍAS HÁBILES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ADMINISTRATIVOS </a:t>
                      </a: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SIGUIENTES A SU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NOTIFICACIÓN</a:t>
                      </a:r>
                    </a:p>
                    <a:p>
                      <a:pPr algn="l"/>
                      <a:endParaRPr lang="es-ES" sz="14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l"/>
                      <a:r>
                        <a:rPr lang="es-ES" sz="1400" b="1" u="sng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DEMÁS TIPOS DE JUICIOS</a:t>
                      </a:r>
                    </a:p>
                    <a:p>
                      <a:pPr algn="l"/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 CONSIDERARÁ FIRME CUANDO SE ENCUENTRE CONSENTIDA (EXPRESA O IMPLÍCITAMENTE) EN CUALQUIER INSTANCIA O BIEN RATIFICADA POR TRIBUNAL SUPERIOR QUE AGOTE LAS VÍAS RECURSIVAS DISPONIBLES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3733129"/>
                  </a:ext>
                </a:extLst>
              </a:tr>
              <a:tr h="101019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NO EXISTE ESTIMACIÓN ADMINISTRATIVA O REGULACIÓN JUDICIAL FIRME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DENTRO 10 DÍAS HÁBILES ADMINISTRATIVOS SIGUIENTES DE QUE QUEDEN FIRMES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DENTRO 10 DÍAS H.A. CONTADOS DESDE LA FECHA</a:t>
                      </a:r>
                      <a:r>
                        <a:rPr lang="es-ES" sz="1400" baseline="0" dirty="0" smtClean="0">
                          <a:latin typeface="Arial Narrow" panose="020B0606020202030204" pitchFamily="34" charset="0"/>
                        </a:rPr>
                        <a:t> DE FIRMEZA DE LA LIQUIDACIÓN JUDICIAL O ADMINISTRATIVA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979" marR="839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2078468"/>
                  </a:ext>
                </a:extLst>
              </a:tr>
              <a:tr h="1940527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OTRAS DISPOSICIONES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RESTANTES CUOTAS VENCERÁN EL DÍA 20 DE CADA MES INMEDIATO SIGUIENTE</a:t>
                      </a: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CADUCIDAD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FALTA DE PAGO 1 CUOTA DENTRO DE LOS 30 DS CORRIDOS DE SU VENCIMIENTO</a:t>
                      </a: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EL INGRESO DE LOS HONORARIOS DEBERÁ SER INFORMADO DENTRO DE LOS 5 DS H.A. DE PRODUCIDO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dirty="0" smtClean="0">
                          <a:latin typeface="Arial Narrow" panose="020B0606020202030204" pitchFamily="34" charset="0"/>
                        </a:rPr>
                        <a:t>EL INGRESO DE LAS COSTAS DEBE SER INFORMADO EJECUCIONES FISCALES-PRESENCIALES Y COMUNICACIONES VARIAS (PRESENTACIONES DIGITALES)</a:t>
                      </a:r>
                      <a:endParaRPr lang="es-AR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979" marR="839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1301491"/>
                  </a:ext>
                </a:extLst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07381" y="5556328"/>
            <a:ext cx="6188054" cy="492443"/>
          </a:xfrm>
          <a:prstGeom prst="rect">
            <a:avLst/>
          </a:prstGeom>
          <a:ln w="2222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t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FALTA DE PAGO DE HONORARIOS Y COSTAS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 INICIARAN LAS ACCIONES DESTINADAS AL COBRO</a:t>
            </a:r>
            <a:endParaRPr kumimoji="0" lang="es-AR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71550" y="6160998"/>
            <a:ext cx="1023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Narrow" panose="020B0606020202030204" pitchFamily="34" charset="0"/>
              </a:rPr>
              <a:t>(1) La cancelación de honorarios podrá efectuarse al contado o a través de un plan de facilidades de pago (máximo 12 cuotas, importe mínimo $ 1000)</a:t>
            </a:r>
            <a:endParaRPr lang="es-AR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44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371600" y="1557867"/>
            <a:ext cx="9601200" cy="25400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252538" indent="-1158875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</a:pPr>
            <a:r>
              <a:rPr lang="es-ES" b="1" cap="all" spc="600" dirty="0" smtClean="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rPr>
              <a:t>III. BENEFICIOS PARA CONTRIBUYENTES CUMPLIDORES</a:t>
            </a:r>
            <a:endParaRPr lang="es-AR" b="1" cap="all" spc="600" dirty="0">
              <a:solidFill>
                <a:schemeClr val="tx1"/>
              </a:solidFill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595708" y="6453386"/>
            <a:ext cx="1596292" cy="404614"/>
          </a:xfrm>
        </p:spPr>
        <p:txBody>
          <a:bodyPr vert="horz" lIns="91440" tIns="45720" rIns="91440" bIns="45720" rtlCol="0" anchor="ctr"/>
          <a:lstStyle/>
          <a:p>
            <a:fld id="{6FDACECB-6C91-45FE-B248-65BFDFDFABB3}" type="slidenum">
              <a:rPr lang="es-AR" sz="1000" b="1">
                <a:solidFill>
                  <a:prstClr val="black"/>
                </a:solidFill>
                <a:latin typeface="Calibri" panose="020F0502020204030204"/>
              </a:rPr>
              <a:pPr/>
              <a:t>40</a:t>
            </a:fld>
            <a:endParaRPr lang="es-AR" sz="1000" b="1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71728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8250" y="170392"/>
            <a:ext cx="10496550" cy="123507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1. PROCEDIMIENTO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ADHESIÓN A LOS BENEFICIOS DE CONTRIBUYENTES CUMPLIDORES (ART 70 y 71)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41</a:t>
            </a:fld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4588933" y="1871133"/>
            <a:ext cx="2700866" cy="112606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ADHESIÓN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HASTA EL 15/3/2022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261534" y="3488264"/>
            <a:ext cx="2700866" cy="109219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EXENCIÓN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MONOTRIBUTO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588933" y="3488264"/>
            <a:ext cx="2700866" cy="109219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DEDUCCIÓN ESPECIAL IMPUESTO A LAS GANANCIAS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8009467" y="3488264"/>
            <a:ext cx="3285066" cy="109219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MICRO Y PEQUEÑAS EMPRESAS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AMORTIZACIÓN ACELERADA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7916333" y="1871133"/>
            <a:ext cx="3471333" cy="112606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“SISTEMA REGISTRAL” O “PORTAL MONOTRIBUTO”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“BENEFICIO A CUMPLIDORES”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cxnSp>
        <p:nvCxnSpPr>
          <p:cNvPr id="11" name="Conector angular 10"/>
          <p:cNvCxnSpPr>
            <a:stCxn id="5" idx="2"/>
            <a:endCxn id="6" idx="0"/>
          </p:cNvCxnSpPr>
          <p:nvPr/>
        </p:nvCxnSpPr>
        <p:spPr>
          <a:xfrm rot="5400000">
            <a:off x="4030135" y="1579032"/>
            <a:ext cx="491065" cy="33273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r 12"/>
          <p:cNvCxnSpPr>
            <a:stCxn id="5" idx="2"/>
            <a:endCxn id="8" idx="0"/>
          </p:cNvCxnSpPr>
          <p:nvPr/>
        </p:nvCxnSpPr>
        <p:spPr>
          <a:xfrm rot="16200000" flipH="1">
            <a:off x="7550151" y="1386414"/>
            <a:ext cx="491065" cy="37126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5" idx="2"/>
            <a:endCxn id="7" idx="0"/>
          </p:cNvCxnSpPr>
          <p:nvPr/>
        </p:nvCxnSpPr>
        <p:spPr>
          <a:xfrm>
            <a:off x="5939366" y="2997199"/>
            <a:ext cx="0" cy="491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1175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239233"/>
            <a:ext cx="10786730" cy="86655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2. REQUISITOS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PARA SOLICITAR ADHESIÓN DE BENEFICIOS DE CONTRIBUYENTES CUMPLIDORES (ART 68 y 69)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ectángulo redondeado 4"/>
          <p:cNvSpPr/>
          <p:nvPr/>
        </p:nvSpPr>
        <p:spPr>
          <a:xfrm>
            <a:off x="990600" y="1257453"/>
            <a:ext cx="10939130" cy="398341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DOMICILIO FISCAL ELECTRÓNICO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DECLARAR Y MANTENER ACTUALIZADO EL DOMICILIO FISCAL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TENER ACTUALIZADO CÓDIGO DE ACTIVIDADES (CLASIFICADOR DE ACTIVIDADES ECONÓMICAS – CLAE – F 883 RG 3537)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ENCONTRARSE ADHERIDO AL MONOTRIBUTO Y/O INSCRIPTO EN EL IMPUESTO A LAS GANANCIAS AL 11/11/2021 Y AL MOMENTO DE SOLICITUD DEL BENEFICIO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HABER PRESENTADO LA TOTALIDAD DE DJ DETERMINATIVAS E INFORMATIVAS POR LOS PERÍODOS FISCALES INICIADOS DESDE EL 1/1/2018 Y HASTA EL 11/11/2021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NO POSEER DEUDAS LIQUIDAS Y EXIGIBLES AL 11/11/2021, POR PERÍODOS FISCALES INICIADOS DESDE </a:t>
            </a:r>
            <a:r>
              <a:rPr lang="es-ES" sz="2000" smtClean="0">
                <a:latin typeface="Arial Narrow" panose="020B0606020202030204" pitchFamily="34" charset="0"/>
              </a:rPr>
              <a:t>EL 1/1/2018 </a:t>
            </a:r>
            <a:r>
              <a:rPr lang="es-ES" sz="2000" dirty="0" smtClean="0">
                <a:latin typeface="Arial Narrow" panose="020B0606020202030204" pitchFamily="34" charset="0"/>
              </a:rPr>
              <a:t>(LOS ANTICIPOS SE IMPUTARÁN AL CORRESPONDIENTE PERÍODO FISCAL INDEPENDIENTEMENTE DE SU VENCIMIENTO)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 Narrow" panose="020B0606020202030204" pitchFamily="34" charset="0"/>
              </a:rPr>
              <a:t>CUIT SIN LIMITACIONES </a:t>
            </a:r>
            <a:endParaRPr lang="es-AR" sz="2000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990600" y="5554133"/>
            <a:ext cx="10939130" cy="10160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sz="2000" u="sng" dirty="0" smtClean="0">
                <a:latin typeface="Arial Narrow" panose="020B0606020202030204" pitchFamily="34" charset="0"/>
              </a:rPr>
              <a:t>IMPORTANTE</a:t>
            </a:r>
          </a:p>
          <a:p>
            <a:pPr algn="ctr"/>
            <a:r>
              <a:rPr lang="es-ES" sz="2000" dirty="0" smtClean="0">
                <a:latin typeface="Arial Narrow" panose="020B0606020202030204" pitchFamily="34" charset="0"/>
              </a:rPr>
              <a:t>NO ESTÁN COMPRENDIDOS LOS SUJETOS EXCLUIDOS EN FORMA SUBJETIVA (ART 16 LEY 27541)</a:t>
            </a:r>
          </a:p>
        </p:txBody>
      </p:sp>
    </p:spTree>
    <p:extLst>
      <p:ext uri="{BB962C8B-B14F-4D97-AF65-F5344CB8AC3E}">
        <p14:creationId xmlns:p14="http://schemas.microsoft.com/office/powerpoint/2010/main" val="9949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8224" y="81268"/>
            <a:ext cx="10969999" cy="53743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3. BENEFICIOS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PARA CONTRIBUYENTES CUMPLIDORES (ART 72 y 73)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210242" y="773712"/>
            <a:ext cx="4031673" cy="31848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MONOTRIBUTO</a:t>
            </a:r>
            <a:endParaRPr kumimoji="0" lang="es-A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06436" y="1272360"/>
            <a:ext cx="6442364" cy="38755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EXENCIÓN COMPONENTE IMPOSITIVO (1)</a:t>
            </a:r>
            <a:endParaRPr kumimoji="0" lang="es-A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676429" y="4480245"/>
            <a:ext cx="8128000" cy="106030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LÍMITE DEL BENEFICIO</a:t>
            </a:r>
            <a:endParaRPr kumimoji="0" lang="es-ES" sz="16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NO PODRÁ SUPERAR, EN NINGÚN CASO EL IMPORTE TOTAL DE $25.000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DE SUPERARSE TAL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IMPORTE SE DEBERÁN INGRESAR LAS DIFERENCIAS RESULTANTES MEDIANTE TRANSFERENCIA ELECTRÓNICA DE FONDOS</a:t>
            </a:r>
            <a:endParaRPr kumimoji="0" lang="es-A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293733"/>
              </p:ext>
            </p:extLst>
          </p:nvPr>
        </p:nvGraphicFramePr>
        <p:xfrm>
          <a:off x="1447800" y="1835642"/>
          <a:ext cx="9567333" cy="2468880"/>
        </p:xfrm>
        <a:graphic>
          <a:graphicData uri="http://schemas.openxmlformats.org/drawingml/2006/table">
            <a:tbl>
              <a:tblPr firstRow="1">
                <a:tableStyleId>{F2DE63D5-997A-4646-A377-4702673A728D}</a:tableStyleId>
              </a:tblPr>
              <a:tblGrid>
                <a:gridCol w="3189111">
                  <a:extLst>
                    <a:ext uri="{9D8B030D-6E8A-4147-A177-3AD203B41FA5}">
                      <a16:colId xmlns="" xmlns:a16="http://schemas.microsoft.com/office/drawing/2014/main" val="2222762549"/>
                    </a:ext>
                  </a:extLst>
                </a:gridCol>
                <a:gridCol w="3189111">
                  <a:extLst>
                    <a:ext uri="{9D8B030D-6E8A-4147-A177-3AD203B41FA5}">
                      <a16:colId xmlns="" xmlns:a16="http://schemas.microsoft.com/office/drawing/2014/main" val="3090732317"/>
                    </a:ext>
                  </a:extLst>
                </a:gridCol>
                <a:gridCol w="3189111"/>
              </a:tblGrid>
              <a:tr h="584745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CATEGORÍAS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CANTIDAD CUOTAS</a:t>
                      </a:r>
                    </a:p>
                    <a:p>
                      <a:pPr algn="ctr"/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MENSUALES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Y CONSECUTIVAS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PERÍDOS FISCALES A EXIMIR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42895375"/>
                  </a:ext>
                </a:extLst>
              </a:tr>
              <a:tr h="31686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A y B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6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5/22 a 10/22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82097399"/>
                  </a:ext>
                </a:extLst>
              </a:tr>
              <a:tr h="31686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C y D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5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5/22 a 9/22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37501355"/>
                  </a:ext>
                </a:extLst>
              </a:tr>
              <a:tr h="31686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E y F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5/22 a 8/22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0216714"/>
                  </a:ext>
                </a:extLst>
              </a:tr>
              <a:tr h="31686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G y H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5/22 a 7/22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08911655"/>
                  </a:ext>
                </a:extLst>
              </a:tr>
              <a:tr h="31686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I, J, K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 Narrow" panose="020B0606020202030204" pitchFamily="34" charset="0"/>
                        </a:rPr>
                        <a:t>5/22 a 6/22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40286180"/>
                  </a:ext>
                </a:extLst>
              </a:tr>
            </a:tbl>
          </a:graphicData>
        </a:graphic>
      </p:graphicFrame>
      <p:cxnSp>
        <p:nvCxnSpPr>
          <p:cNvPr id="10" name="Conector recto de flecha 9"/>
          <p:cNvCxnSpPr>
            <a:stCxn id="5" idx="2"/>
            <a:endCxn id="6" idx="0"/>
          </p:cNvCxnSpPr>
          <p:nvPr/>
        </p:nvCxnSpPr>
        <p:spPr>
          <a:xfrm>
            <a:off x="6226079" y="1092200"/>
            <a:ext cx="1539" cy="180160"/>
          </a:xfrm>
          <a:prstGeom prst="straightConnector1">
            <a:avLst/>
          </a:prstGeom>
          <a:ln w="3175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6" idx="2"/>
            <a:endCxn id="8" idx="0"/>
          </p:cNvCxnSpPr>
          <p:nvPr/>
        </p:nvCxnSpPr>
        <p:spPr>
          <a:xfrm>
            <a:off x="6227618" y="1659919"/>
            <a:ext cx="3848" cy="175723"/>
          </a:xfrm>
          <a:prstGeom prst="straightConnector1">
            <a:avLst/>
          </a:prstGeom>
          <a:ln w="3175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ángulo redondeado 29"/>
          <p:cNvSpPr/>
          <p:nvPr/>
        </p:nvSpPr>
        <p:spPr>
          <a:xfrm>
            <a:off x="2676429" y="5697185"/>
            <a:ext cx="8128000" cy="97141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u="sng" noProof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IMPORTANTE</a:t>
            </a:r>
            <a:endParaRPr kumimoji="0" lang="es-ES" sz="16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LA OBTENCIÓN DE ESTE BENEFICIO NO IMPLICA LA PÉRDIDA DEL INCENTIVO DEL REINTEGRO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POR CUMPLIMIENTO DEL INGRESO DE LAS COTIZACIONES PREVISIONALES (DTO 1/2010 ART 31)</a:t>
            </a:r>
            <a:endParaRPr kumimoji="0" lang="es-A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01580" y="4878829"/>
            <a:ext cx="1870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s-ES" sz="1600" dirty="0" smtClean="0">
                <a:latin typeface="Arial Narrow" panose="020B0606020202030204" pitchFamily="34" charset="0"/>
              </a:rPr>
              <a:t>(1) Únicamente se deberían ingresar las cotizaciones previsionales de pago mensual</a:t>
            </a:r>
            <a:endParaRPr lang="es-AR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3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50" y="105717"/>
            <a:ext cx="11153776" cy="45484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4. BENEFICIOS </a:t>
            </a:r>
            <a:r>
              <a:rPr lang="es-ES" sz="28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PARA CONTRIBUYENTES CUMPLIDORES (ART 74 y 75) </a:t>
            </a:r>
            <a:endParaRPr lang="es-AR" sz="28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1849099" y="6444996"/>
            <a:ext cx="299451" cy="404614"/>
          </a:xfrm>
          <a:ln>
            <a:noFill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857250" y="761644"/>
            <a:ext cx="11153776" cy="39304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SUJETOS INSCRIPTOS EN EL IMPUESTO A LAS GANANCIAS</a:t>
            </a:r>
            <a:endParaRPr kumimoji="0" lang="es-A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838200" y="1327419"/>
            <a:ext cx="2891527" cy="59426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EDUCCIÓN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150254" y="1324391"/>
            <a:ext cx="4560357" cy="72325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OPCIÓN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AMORTIZACIÓN ACELARADA </a:t>
            </a:r>
            <a:endParaRPr kumimoji="0" lang="es-A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841905" y="2254512"/>
            <a:ext cx="2891527" cy="3258470"/>
          </a:xfrm>
          <a:prstGeom prst="roundRect">
            <a:avLst>
              <a:gd name="adj" fmla="val 14032"/>
            </a:avLst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7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PH y SI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IMPORTE ADICIONAL GNI 50% (L, 30, a) $167.678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$83.839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PERÍODO FISCAL 2021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s-ES" sz="17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NO SE APLICA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CARGOS PÚBLICOS (L, 82, a)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REL DEPENDENCIA (L, 82, b)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JUBIL, PENS. (L, 82, c)</a:t>
            </a:r>
            <a:endParaRPr kumimoji="0" lang="es-AR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148931" y="2270735"/>
            <a:ext cx="4560357" cy="204868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7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3° CATEGORÍA MICRO y PEQUEÑAS (L, 53)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AMORTIZACIONES DESDE LA HABILITACIÓN DEL BIEN, O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B. MUEBLES</a:t>
            </a: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 2 CUOTAS ANUALES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B. MUEBLES IMPORTADOS</a:t>
            </a: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 3 CUOTAS ANUALES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OBRAS INFRAESTRUCTURA</a:t>
            </a:r>
            <a:r>
              <a:rPr kumimoji="0" lang="es-AR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 VIDA ÚTIL REDUCIDA AL 50%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9153524" y="2254513"/>
            <a:ext cx="2789653" cy="3258469"/>
          </a:xfrm>
          <a:prstGeom prst="roundRect">
            <a:avLst>
              <a:gd name="adj" fmla="val 7236"/>
            </a:avLst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AMBOS BENEFICIOS SE APLICARÁN A DJ DE EJERCICIOS FINALIZADOS </a:t>
            </a:r>
            <a:r>
              <a:rPr kumimoji="0" lang="es-ES" sz="17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AL 31/12/2021 Y SIGUIENTES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 DARÁ LUGAR A SALDOS A FAVOR NI SE PODRÁN TRASLADAR A EJERCICIOS FUTUROS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LOS BENEFICIOS FISCALES NO SON ACUMULATIVOS (OPCIÓN POR UNO)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4148930" y="4428166"/>
            <a:ext cx="4560357" cy="105641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2682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INVERSIONES REALIZADAS DESDE EL 11/11/21 HASTA 31/12/22</a:t>
            </a:r>
          </a:p>
          <a:p>
            <a:pPr marL="2682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OPCIÓN APLICABLE A TODAS LAS INVERSIONES DE CAPITAL (COMUNICACIÓN AFIP)</a:t>
            </a:r>
          </a:p>
        </p:txBody>
      </p:sp>
      <p:cxnSp>
        <p:nvCxnSpPr>
          <p:cNvPr id="15" name="Conector recto de flecha 14"/>
          <p:cNvCxnSpPr>
            <a:stCxn id="5" idx="2"/>
            <a:endCxn id="7" idx="0"/>
          </p:cNvCxnSpPr>
          <p:nvPr/>
        </p:nvCxnSpPr>
        <p:spPr>
          <a:xfrm flipH="1">
            <a:off x="6430433" y="1154688"/>
            <a:ext cx="3705" cy="169703"/>
          </a:xfrm>
          <a:prstGeom prst="straightConnector1">
            <a:avLst/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endCxn id="6" idx="0"/>
          </p:cNvCxnSpPr>
          <p:nvPr/>
        </p:nvCxnSpPr>
        <p:spPr>
          <a:xfrm>
            <a:off x="2283964" y="1126340"/>
            <a:ext cx="0" cy="201079"/>
          </a:xfrm>
          <a:prstGeom prst="straightConnector1">
            <a:avLst/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7" idx="2"/>
            <a:endCxn id="9" idx="0"/>
          </p:cNvCxnSpPr>
          <p:nvPr/>
        </p:nvCxnSpPr>
        <p:spPr>
          <a:xfrm flipH="1">
            <a:off x="6429110" y="2047641"/>
            <a:ext cx="1323" cy="223094"/>
          </a:xfrm>
          <a:prstGeom prst="straightConnector1">
            <a:avLst/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>
            <a:endCxn id="10" idx="0"/>
          </p:cNvCxnSpPr>
          <p:nvPr/>
        </p:nvCxnSpPr>
        <p:spPr>
          <a:xfrm>
            <a:off x="10534650" y="1154688"/>
            <a:ext cx="13701" cy="1099825"/>
          </a:xfrm>
          <a:prstGeom prst="straightConnector1">
            <a:avLst/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>
            <a:stCxn id="6" idx="2"/>
            <a:endCxn id="8" idx="0"/>
          </p:cNvCxnSpPr>
          <p:nvPr/>
        </p:nvCxnSpPr>
        <p:spPr>
          <a:xfrm>
            <a:off x="2283964" y="1921680"/>
            <a:ext cx="3705" cy="332832"/>
          </a:xfrm>
          <a:prstGeom prst="straightConnector1">
            <a:avLst/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838199" y="5678564"/>
            <a:ext cx="11104977" cy="977065"/>
          </a:xfrm>
          <a:prstGeom prst="roundRect">
            <a:avLst/>
          </a:prstGeom>
          <a:ln w="15875"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INFORMACIÓN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SE</a:t>
            </a:r>
            <a:r>
              <a:rPr kumimoji="0" lang="es-ES" sz="14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DEBERÁN INFORMAR LOS COMPROBANTES ASÍ COMO OTRA INFORMACIÓN RELEVANTE, VINCULADAS A INVERSIONES REALIZADAS EN BIENES MUEBLES AMORTIZABLES ADQUIRIDOS, ELABORADOS, FABRICADOS O IMPORTADOS Y/O OBRAS DE INFRAESTRUCTURA (“SIR SISTEMA INTEGRAL DE RECUPEROS” HASTA EL ÚLTIMO DÍA DEL MES INMEDIATO ANTERIOR A LA FECHA DE VENCIMIENTO FIJADA PARA LA PRESENTACIÓN DE LA DJ DEL IG)</a:t>
            </a:r>
            <a:endParaRPr kumimoji="0" lang="es-AR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0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2050" y="184151"/>
            <a:ext cx="10750550" cy="62018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5. DENEGATORIA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DEL BENEFICIO DE CONTRIBUYENTE CUMPLIDOR (ART 76 y 77)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45</a:t>
            </a:fld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4324350" y="1261534"/>
            <a:ext cx="3568700" cy="50799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CONTROLES SISTÉMICOS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324350" y="2129366"/>
            <a:ext cx="3568700" cy="133773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SOLICITUD DE REVISIÓN DE DENEGATORIA BENEFICIO CUMPLIDORES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 HASTA EL 15/3/22 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324350" y="3793065"/>
            <a:ext cx="3568700" cy="9990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NOTIFICACIÓN RESOLUCIÓN DOMICILIO FISCAL ELECTRÓNICO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3151716" y="5249332"/>
            <a:ext cx="2345267" cy="9990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CARACTERIZACIÓN SISTEMA REGISTRAL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842125" y="5249332"/>
            <a:ext cx="2101850" cy="9990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RECHAZO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cxnSp>
        <p:nvCxnSpPr>
          <p:cNvPr id="11" name="Conector angular 10"/>
          <p:cNvCxnSpPr>
            <a:stCxn id="7" idx="2"/>
            <a:endCxn id="8" idx="0"/>
          </p:cNvCxnSpPr>
          <p:nvPr/>
        </p:nvCxnSpPr>
        <p:spPr>
          <a:xfrm rot="5400000">
            <a:off x="4987925" y="4128557"/>
            <a:ext cx="457200" cy="1784350"/>
          </a:xfrm>
          <a:prstGeom prst="bentConnector3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r 12"/>
          <p:cNvCxnSpPr>
            <a:stCxn id="7" idx="2"/>
            <a:endCxn id="9" idx="0"/>
          </p:cNvCxnSpPr>
          <p:nvPr/>
        </p:nvCxnSpPr>
        <p:spPr>
          <a:xfrm rot="16200000" flipH="1">
            <a:off x="6772275" y="4128557"/>
            <a:ext cx="457200" cy="1784350"/>
          </a:xfrm>
          <a:prstGeom prst="bentConnector3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5" idx="2"/>
            <a:endCxn id="6" idx="0"/>
          </p:cNvCxnSpPr>
          <p:nvPr/>
        </p:nvCxnSpPr>
        <p:spPr>
          <a:xfrm>
            <a:off x="6108700" y="1769533"/>
            <a:ext cx="0" cy="35983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6" idx="2"/>
            <a:endCxn id="7" idx="0"/>
          </p:cNvCxnSpPr>
          <p:nvPr/>
        </p:nvCxnSpPr>
        <p:spPr>
          <a:xfrm>
            <a:off x="6108700" y="3467099"/>
            <a:ext cx="0" cy="32596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6239933" y="3486776"/>
            <a:ext cx="165311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Arial Narrow" panose="020B0606020202030204" pitchFamily="34" charset="0"/>
              </a:rPr>
              <a:t>15 DÍAS CORRIDOS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8185150" y="1013884"/>
            <a:ext cx="3568700" cy="10498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INCONSISTENCIAS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FALTA DE CUMPLIMIENTO DE REQUISITOS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185150" y="2259113"/>
            <a:ext cx="3568700" cy="10498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PRESENTACIONES DIGITALES (RG 4503)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895350" y="1538817"/>
            <a:ext cx="3060700" cy="263525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ES" sz="2000" b="1" u="sng" dirty="0" smtClean="0">
                <a:latin typeface="Arial Narrow" panose="020B0606020202030204" pitchFamily="34" charset="0"/>
              </a:rPr>
              <a:t>DESISTIMIENTO DEL BENEFICIO OBTENIDO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SERVICIO SISTEMA REGISTRAL O PORTAL MONOTRIBUTO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DEBE DARSE CUMPLIMIENTO A LAS OBLIGACIONES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9899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371600" y="1557867"/>
            <a:ext cx="9601200" cy="25400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982663" indent="-8890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</a:pPr>
            <a:r>
              <a:rPr lang="es-ES" b="1" cap="all" spc="600" dirty="0" smtClean="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rPr>
              <a:t>IV. OTRAS DISPOSICIONES</a:t>
            </a:r>
            <a:endParaRPr lang="es-AR" b="1" cap="all" spc="600" dirty="0">
              <a:solidFill>
                <a:schemeClr val="tx1"/>
              </a:solidFill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590338" y="6453386"/>
            <a:ext cx="1596292" cy="404614"/>
          </a:xfrm>
        </p:spPr>
        <p:txBody>
          <a:bodyPr vert="horz" lIns="91440" tIns="45720" rIns="91440" bIns="45720" rtlCol="0" anchor="ctr"/>
          <a:lstStyle/>
          <a:p>
            <a:fld id="{6FDACECB-6C91-45FE-B248-65BFDFDFABB3}" type="slidenum">
              <a:rPr lang="es-AR" sz="1000" b="1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46</a:t>
            </a:fld>
            <a:endParaRPr lang="es-AR" sz="1000" b="1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260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700" y="80761"/>
            <a:ext cx="10939183" cy="81376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1. SUSPENSIÓN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INICIACIÓN DE JUICIOS DE EJECUCIÓN FISCAL Y TRABA DE MEDIDAS CAUTELARES (ART 78 A 81)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DB911-893A-4201-8DE7-3C412D300380}" type="slidenum">
              <a:rPr lang="es-AR" smtClean="0">
                <a:solidFill>
                  <a:prstClr val="black"/>
                </a:solidFill>
              </a:rPr>
              <a:pPr>
                <a:defRPr/>
              </a:pPr>
              <a:t>47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657594" y="1104821"/>
            <a:ext cx="4775200" cy="131558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SUSPENSIÓN JUICIOS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Y MEDIDAS CAUTELARES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RG 4936, ART 1º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HASTA EL 31/12/2021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3657594" y="2691860"/>
            <a:ext cx="4775200" cy="245394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SUSPENSIÓN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RG 4936, ART 2º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HASTA EL 31/12/2021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TRABA EMBARGOS SOBRE FONDOS Y/O VALORES DE CUALQUIER NATURALEZA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DEPOSITADOS EN ENTIDADES FINANCIERAS O SOBRE CUENTAS A COBRAR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INTERVENCIÓN JUDICIAL DE CAJA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880534" y="1345834"/>
            <a:ext cx="2371475" cy="351691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 SERÁ DE APLICACIÓN RESPECTO DEL A.S.E.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80534" y="5323588"/>
            <a:ext cx="11087349" cy="12505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IMPORTANTE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LO DISPUESTO NO OBSTA EL EJERCICIO DE LAS FACULTADES DE LA AFIP EN CASOS DE GRAVE AFECTACIÓN DE LOS INTERESES DEL FISCO O PRESCRIPCIÓN INMINENTE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8743950" y="1104821"/>
            <a:ext cx="3223933" cy="131558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ACTIVIDADES ECONÓMICAS 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SECTORES CRÍTICOS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Res. 938/2020 MT. ANEXO I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" name="Conector recto de flecha 9"/>
          <p:cNvCxnSpPr>
            <a:stCxn id="9" idx="2"/>
            <a:endCxn id="18" idx="0"/>
          </p:cNvCxnSpPr>
          <p:nvPr/>
        </p:nvCxnSpPr>
        <p:spPr>
          <a:xfrm>
            <a:off x="6045194" y="2420405"/>
            <a:ext cx="0" cy="271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>
            <a:stCxn id="9" idx="3"/>
            <a:endCxn id="24" idx="1"/>
          </p:cNvCxnSpPr>
          <p:nvPr/>
        </p:nvCxnSpPr>
        <p:spPr>
          <a:xfrm>
            <a:off x="8432794" y="1762613"/>
            <a:ext cx="3111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8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320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2. REQUISITOS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PARA EL EMPADRONAMIENTO DE ENTIDADES EXENTAS (ART 83)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48</a:t>
            </a:fld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3522133" y="1371600"/>
            <a:ext cx="5003800" cy="9482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CONTRIBUYENTES Y RESPONSABLES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ENTIDADES EXENTAS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L.I.G. 26, f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522134" y="2565401"/>
            <a:ext cx="5003800" cy="7620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SOLICITUD DE CERTIFICADOS DE EXENCIÓN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RG 2681, ART 3, INC. F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522134" y="3572935"/>
            <a:ext cx="5003800" cy="77046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CIERRES DE EJERCICIO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9/2019 a 10/2021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3522134" y="4588934"/>
            <a:ext cx="5003800" cy="94826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MEMORIA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ESTADOS CONTABLES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 Narrow" panose="020B0606020202030204" pitchFamily="34" charset="0"/>
              </a:rPr>
              <a:t>INFORME DEL AUDITOR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522133" y="5816603"/>
            <a:ext cx="5003800" cy="5080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HASTA 30-4-2022</a:t>
            </a:r>
            <a:endParaRPr lang="es-AR" b="1" dirty="0">
              <a:latin typeface="Arial Narrow" panose="020B0606020202030204" pitchFamily="34" charset="0"/>
            </a:endParaRPr>
          </a:p>
        </p:txBody>
      </p:sp>
      <p:cxnSp>
        <p:nvCxnSpPr>
          <p:cNvPr id="11" name="Conector recto de flecha 10"/>
          <p:cNvCxnSpPr>
            <a:stCxn id="5" idx="2"/>
            <a:endCxn id="6" idx="0"/>
          </p:cNvCxnSpPr>
          <p:nvPr/>
        </p:nvCxnSpPr>
        <p:spPr>
          <a:xfrm>
            <a:off x="6024033" y="2319867"/>
            <a:ext cx="1" cy="245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6" idx="2"/>
            <a:endCxn id="7" idx="0"/>
          </p:cNvCxnSpPr>
          <p:nvPr/>
        </p:nvCxnSpPr>
        <p:spPr>
          <a:xfrm>
            <a:off x="6024034" y="3327401"/>
            <a:ext cx="0" cy="245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7" idx="2"/>
            <a:endCxn id="8" idx="0"/>
          </p:cNvCxnSpPr>
          <p:nvPr/>
        </p:nvCxnSpPr>
        <p:spPr>
          <a:xfrm>
            <a:off x="6024034" y="4343400"/>
            <a:ext cx="0" cy="245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8" idx="2"/>
            <a:endCxn id="9" idx="0"/>
          </p:cNvCxnSpPr>
          <p:nvPr/>
        </p:nvCxnSpPr>
        <p:spPr>
          <a:xfrm flipH="1">
            <a:off x="6024033" y="5537201"/>
            <a:ext cx="1" cy="279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25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5302"/>
            <a:ext cx="11108266" cy="978431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271463" indent="-271463"/>
            <a:r>
              <a:rPr lang="es-ES" sz="2400" b="1" dirty="0" smtClean="0">
                <a:latin typeface="Arial Narrow" panose="020B0606020202030204" pitchFamily="34" charset="0"/>
              </a:rPr>
              <a:t>3. PROCEDIMIENTO </a:t>
            </a:r>
            <a:r>
              <a:rPr lang="es-ES" sz="2400" b="1" dirty="0">
                <a:latin typeface="Arial Narrow" panose="020B0606020202030204" pitchFamily="34" charset="0"/>
              </a:rPr>
              <a:t>PARA LA SOLICITUD DEL BENEFICIO DE CONSOLIDACIÓN DE DEUDAS (ART 5 y 6)</a:t>
            </a:r>
            <a:endParaRPr lang="es-AR" sz="2400" b="1" dirty="0"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879975" y="6492875"/>
            <a:ext cx="1312025" cy="365125"/>
          </a:xfrm>
        </p:spPr>
        <p:txBody>
          <a:bodyPr/>
          <a:lstStyle/>
          <a:p>
            <a:fld id="{6FDACECB-6C91-45FE-B248-65BFDFDFABB3}" type="slidenum">
              <a:rPr lang="es-AR" smtClean="0"/>
              <a:pPr/>
              <a:t>4</a:t>
            </a:fld>
            <a:endParaRPr lang="es-AR" dirty="0"/>
          </a:p>
        </p:txBody>
      </p:sp>
      <p:sp>
        <p:nvSpPr>
          <p:cNvPr id="5" name="Rectángulo redondeado 4"/>
          <p:cNvSpPr/>
          <p:nvPr/>
        </p:nvSpPr>
        <p:spPr>
          <a:xfrm>
            <a:off x="4363508" y="1255183"/>
            <a:ext cx="3191933" cy="922866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SOLICITUD DEL BENEFICIO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HASTA EL 2/3/2022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7772401" y="1255183"/>
            <a:ext cx="4026958" cy="922866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EL SISTEMA DETALLARÁ LAS OBLIGACIONES ADEUDADAS SUSCEPTIBLES DE SER CONDONADAS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363508" y="2355849"/>
            <a:ext cx="3191933" cy="67733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CONVALIDACIÓN DE OBLIGACIONES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363508" y="3194050"/>
            <a:ext cx="3191933" cy="846666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SISTEMA GENERA F. 1006 DETALLE DE OBLIGACIONES CONVALIDADAS</a:t>
            </a:r>
            <a:endParaRPr lang="es-AR" b="1" dirty="0">
              <a:latin typeface="Arial Narrow" panose="020B0606020202030204" pitchFamily="34" charset="0"/>
            </a:endParaRPr>
          </a:p>
        </p:txBody>
      </p:sp>
      <p:cxnSp>
        <p:nvCxnSpPr>
          <p:cNvPr id="10" name="Conector angular 9"/>
          <p:cNvCxnSpPr>
            <a:stCxn id="7" idx="3"/>
            <a:endCxn id="6" idx="2"/>
          </p:cNvCxnSpPr>
          <p:nvPr/>
        </p:nvCxnSpPr>
        <p:spPr>
          <a:xfrm flipV="1">
            <a:off x="7555441" y="2178049"/>
            <a:ext cx="2230439" cy="516467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0254191" y="2217005"/>
            <a:ext cx="1545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RECONOCIMIENTO DE LA DEUDA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866775" y="3194050"/>
            <a:ext cx="2590800" cy="846666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RECHAZO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INCONSISTENCIAS, FALTA DE REQUISITOS</a:t>
            </a:r>
            <a:endParaRPr lang="es-AR" b="1" dirty="0">
              <a:latin typeface="Arial Narrow" panose="020B0606020202030204" pitchFamily="34" charset="0"/>
            </a:endParaRPr>
          </a:p>
        </p:txBody>
      </p:sp>
      <p:cxnSp>
        <p:nvCxnSpPr>
          <p:cNvPr id="16" name="Conector recto de flecha 15"/>
          <p:cNvCxnSpPr>
            <a:stCxn id="5" idx="2"/>
            <a:endCxn id="7" idx="0"/>
          </p:cNvCxnSpPr>
          <p:nvPr/>
        </p:nvCxnSpPr>
        <p:spPr>
          <a:xfrm>
            <a:off x="5959475" y="2178049"/>
            <a:ext cx="0" cy="177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7" idx="2"/>
            <a:endCxn id="8" idx="0"/>
          </p:cNvCxnSpPr>
          <p:nvPr/>
        </p:nvCxnSpPr>
        <p:spPr>
          <a:xfrm>
            <a:off x="5959475" y="3033183"/>
            <a:ext cx="0" cy="16086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redondeado 18"/>
          <p:cNvSpPr/>
          <p:nvPr/>
        </p:nvSpPr>
        <p:spPr>
          <a:xfrm>
            <a:off x="866775" y="4251182"/>
            <a:ext cx="2590800" cy="62653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DISCONFORMIDAD</a:t>
            </a:r>
          </a:p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HASTA EL 2/3/2022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866775" y="5174047"/>
            <a:ext cx="2590800" cy="62653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RESOLUCIÓN DOMICILIO FISCAL ELECTRÓNICO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66775" y="6064252"/>
            <a:ext cx="2590800" cy="443972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NUEVA SOLICITUD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3906307" y="5166783"/>
            <a:ext cx="2751667" cy="633798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 Narrow" panose="020B0606020202030204" pitchFamily="34" charset="0"/>
              </a:rPr>
              <a:t>RESOLUCIÓN FAVORABLE DESPUÉS DEL 2/3/2022</a:t>
            </a:r>
            <a:endParaRPr lang="es-AR" b="1" dirty="0">
              <a:latin typeface="Arial Narrow" panose="020B0606020202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2014007" y="4887382"/>
            <a:ext cx="1545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7 DÍAS CORRIDOS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cxnSp>
        <p:nvCxnSpPr>
          <p:cNvPr id="28" name="Conector recto de flecha 27"/>
          <p:cNvCxnSpPr>
            <a:stCxn id="8" idx="1"/>
            <a:endCxn id="12" idx="3"/>
          </p:cNvCxnSpPr>
          <p:nvPr/>
        </p:nvCxnSpPr>
        <p:spPr>
          <a:xfrm flipH="1">
            <a:off x="3457575" y="3617383"/>
            <a:ext cx="90593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12" idx="2"/>
            <a:endCxn id="19" idx="0"/>
          </p:cNvCxnSpPr>
          <p:nvPr/>
        </p:nvCxnSpPr>
        <p:spPr>
          <a:xfrm>
            <a:off x="2162175" y="4040716"/>
            <a:ext cx="0" cy="21046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>
            <a:stCxn id="19" idx="2"/>
            <a:endCxn id="20" idx="0"/>
          </p:cNvCxnSpPr>
          <p:nvPr/>
        </p:nvCxnSpPr>
        <p:spPr>
          <a:xfrm>
            <a:off x="2162175" y="4877716"/>
            <a:ext cx="0" cy="29633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>
            <a:stCxn id="20" idx="2"/>
            <a:endCxn id="22" idx="0"/>
          </p:cNvCxnSpPr>
          <p:nvPr/>
        </p:nvCxnSpPr>
        <p:spPr>
          <a:xfrm>
            <a:off x="2162175" y="5800581"/>
            <a:ext cx="0" cy="26367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stCxn id="20" idx="3"/>
            <a:endCxn id="23" idx="1"/>
          </p:cNvCxnSpPr>
          <p:nvPr/>
        </p:nvCxnSpPr>
        <p:spPr>
          <a:xfrm flipV="1">
            <a:off x="3457575" y="5483682"/>
            <a:ext cx="448732" cy="363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3756023" y="5971716"/>
            <a:ext cx="3052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NUEVA SOLICITUD 5 DÍAS CORRIDOS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768473" y="1486384"/>
            <a:ext cx="2215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“CONDONACIÓN DE DEUDAS</a:t>
            </a:r>
          </a:p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TÍTULO I LEY 27536”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cxnSp>
        <p:nvCxnSpPr>
          <p:cNvPr id="9" name="Conector recto de flecha 8"/>
          <p:cNvCxnSpPr>
            <a:stCxn id="5" idx="1"/>
            <a:endCxn id="25" idx="3"/>
          </p:cNvCxnSpPr>
          <p:nvPr/>
        </p:nvCxnSpPr>
        <p:spPr>
          <a:xfrm flipH="1">
            <a:off x="3983565" y="1716616"/>
            <a:ext cx="379943" cy="60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969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7326"/>
            <a:ext cx="10515600" cy="68474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3. VIGENCIA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Y DISPONIBILIDAD SISTEMAS INFORMÁTICOS (ART 84)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ECB-6C91-45FE-B248-65BFDFDFABB3}" type="slidenum">
              <a:rPr lang="es-AR" smtClean="0"/>
              <a:pPr/>
              <a:t>49</a:t>
            </a:fld>
            <a:endParaRPr lang="es-AR" dirty="0"/>
          </a:p>
        </p:txBody>
      </p:sp>
      <p:sp>
        <p:nvSpPr>
          <p:cNvPr id="5" name="Rectángulo redondeado 4"/>
          <p:cNvSpPr/>
          <p:nvPr/>
        </p:nvSpPr>
        <p:spPr>
          <a:xfrm>
            <a:off x="4631267" y="1134534"/>
            <a:ext cx="2929467" cy="49106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VIGENCIA 19/11/2021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687233" y="1803401"/>
            <a:ext cx="4817533" cy="57573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DISPONIBILIDAD SISTEMAS INFORMÁTICOS</a:t>
            </a:r>
            <a:endParaRPr lang="es-AR" sz="20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924664"/>
              </p:ext>
            </p:extLst>
          </p:nvPr>
        </p:nvGraphicFramePr>
        <p:xfrm>
          <a:off x="1083731" y="2717800"/>
          <a:ext cx="9936694" cy="331152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343463"/>
                <a:gridCol w="1593231"/>
              </a:tblGrid>
              <a:tr h="42509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SERVICIOS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DESDE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01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1) CONDONACIÓN DE DEUDAS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20/12/2021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01">
                <a:tc>
                  <a:txBody>
                    <a:bodyPr/>
                    <a:lstStyle/>
                    <a:p>
                      <a:pPr marL="271463" indent="-271463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2) SISTEMAS CUENTAS TRIBUTARIAS (COMPENSACIÓN DE OBLIGACIONES)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29/11/2021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632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3) MIS FACILIDADES</a:t>
                      </a:r>
                    </a:p>
                    <a:p>
                      <a:pPr marL="449263" indent="-17780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ADHESIÓN</a:t>
                      </a:r>
                      <a:r>
                        <a:rPr lang="es-ES" baseline="0" dirty="0" smtClean="0">
                          <a:latin typeface="Arial Narrow" panose="020B0606020202030204" pitchFamily="34" charset="0"/>
                        </a:rPr>
                        <a:t> PAGO CONTADO O PLANES</a:t>
                      </a:r>
                    </a:p>
                    <a:p>
                      <a:pPr marL="449263" indent="-17780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>
                          <a:latin typeface="Arial Narrow" panose="020B0606020202030204" pitchFamily="34" charset="0"/>
                        </a:rPr>
                        <a:t>REFINANCIACIÓN PLANES</a:t>
                      </a:r>
                    </a:p>
                    <a:p>
                      <a:pPr marL="449263" indent="-17780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>
                          <a:latin typeface="Arial Narrow" panose="020B0606020202030204" pitchFamily="34" charset="0"/>
                        </a:rPr>
                        <a:t>ADHESIÓN DEUDAS RESULTANTES DE FISCALIZACIÓN</a:t>
                      </a:r>
                    </a:p>
                    <a:p>
                      <a:pPr marL="449263" indent="-17780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>
                          <a:latin typeface="Arial Narrow" panose="020B0606020202030204" pitchFamily="34" charset="0"/>
                        </a:rPr>
                        <a:t>ADHESIÓN SOLIDARIOS, CONCURSADOS Y FALLIDOS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29/11/2021</a:t>
                      </a:r>
                    </a:p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15/12/2021</a:t>
                      </a:r>
                    </a:p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30/12/2021</a:t>
                      </a:r>
                    </a:p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31/1/2022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01">
                <a:tc>
                  <a:txBody>
                    <a:bodyPr/>
                    <a:lstStyle/>
                    <a:p>
                      <a:pPr marL="271463" indent="-271463">
                        <a:buFont typeface="Arial" panose="020B0604020202020204" pitchFamily="34" charset="0"/>
                        <a:buNone/>
                      </a:pPr>
                      <a:r>
                        <a:rPr lang="es-ES" baseline="0" dirty="0" smtClean="0">
                          <a:latin typeface="Arial Narrow" panose="020B0606020202030204" pitchFamily="34" charset="0"/>
                        </a:rPr>
                        <a:t>4) BENEFICIO A CUMPLIDORES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 Narrow" panose="020B0606020202030204" pitchFamily="34" charset="0"/>
                        </a:rPr>
                        <a:t>30/12/2021</a:t>
                      </a:r>
                      <a:endParaRPr lang="es-AR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8214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4974" y="1609255"/>
            <a:ext cx="9759949" cy="2315045"/>
          </a:xfrm>
          <a:ln w="28575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MUCHAS GRACIAS</a:t>
            </a:r>
            <a:br>
              <a:rPr lang="es-ES" sz="4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s-ES" sz="4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POR SU ATENCIÓN</a:t>
            </a:r>
            <a:endParaRPr lang="es-AR" sz="4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D05909B0-BF88-4AED-BE12-4EEDF8A23E1E}" type="slidenum">
              <a:rPr lang="es-AR"/>
              <a:pPr/>
              <a:t>50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0554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7876" y="180596"/>
            <a:ext cx="10604524" cy="962461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s-ES" sz="24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4. RÉGIMEN </a:t>
            </a:r>
            <a:r>
              <a:rPr lang="es-ES" sz="24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 REGULARIZACIÓN PEQUEÑOS CONTRIBUYENTES LEY 27639 (ART 7)</a:t>
            </a:r>
            <a:endParaRPr lang="es-AR" sz="24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695471" y="6526118"/>
            <a:ext cx="500985" cy="331882"/>
          </a:xfrm>
        </p:spPr>
        <p:txBody>
          <a:bodyPr/>
          <a:lstStyle/>
          <a:p>
            <a:pPr>
              <a:defRPr/>
            </a:pPr>
            <a:fld id="{88ADB911-893A-4201-8DE7-3C412D300380}" type="slidenum">
              <a:rPr lang="es-AR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s-AR" dirty="0">
              <a:solidFill>
                <a:prstClr val="black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3600872" y="2501026"/>
            <a:ext cx="3722642" cy="71629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SOLICITUD HASTA EL 16/2/2022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600872" y="1457166"/>
            <a:ext cx="3722642" cy="83829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CONTRIBUYENTES ADHERIDOS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LEY 27639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5808134" y="3531425"/>
            <a:ext cx="5469466" cy="225977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71463" indent="-2714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PARA GOZAR BENEFICIO DE CONDONACIÓN</a:t>
            </a:r>
          </a:p>
          <a:p>
            <a:pPr marL="271463" indent="-2714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ANULACIÓN PLANES DE FACILIDADES OPORTUNAMENTE PRESENTADOS</a:t>
            </a:r>
          </a:p>
          <a:p>
            <a:pPr marL="271463" indent="-2714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LOS PAGOS EFECTUADOS PODRÁN SER IMPUTADOS (NO SE PUEDEN AFECTAR AL PAGO A CUENTA NI A LAS CUOTAS DEL PLAN) </a:t>
            </a:r>
            <a:endParaRPr lang="es-ES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Conector recto de flecha 14"/>
          <p:cNvCxnSpPr>
            <a:stCxn id="7" idx="2"/>
            <a:endCxn id="4" idx="0"/>
          </p:cNvCxnSpPr>
          <p:nvPr/>
        </p:nvCxnSpPr>
        <p:spPr>
          <a:xfrm>
            <a:off x="5462193" y="2295461"/>
            <a:ext cx="0" cy="20556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1448223" y="3531425"/>
            <a:ext cx="3722642" cy="225977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  <a:defRPr/>
            </a:pPr>
            <a:r>
              <a:rPr lang="es-ES" sz="20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COMPONENTE OBRAS SOCIALES</a:t>
            </a:r>
          </a:p>
          <a:p>
            <a:pPr algn="ctr">
              <a:spcAft>
                <a:spcPts val="600"/>
              </a:spcAft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PODRÁ INCLUIRSE EN UN NUEVO PLAN DE PAGOS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371600" y="1557867"/>
            <a:ext cx="9601200" cy="25400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982663" indent="-8890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</a:pPr>
            <a:r>
              <a:rPr lang="es-ES" b="1" cap="all" spc="600" dirty="0" smtClean="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rPr>
              <a:t>II. AMPLIACIÓN DE LA MORATORIA FISCAL</a:t>
            </a:r>
            <a:endParaRPr lang="es-AR" b="1" cap="all" spc="600" dirty="0">
              <a:solidFill>
                <a:schemeClr val="tx1"/>
              </a:solidFill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581871" y="6453386"/>
            <a:ext cx="1596292" cy="404614"/>
          </a:xfrm>
        </p:spPr>
        <p:txBody>
          <a:bodyPr vert="horz" lIns="91440" tIns="45720" rIns="91440" bIns="45720" rtlCol="0" anchor="ctr"/>
          <a:lstStyle/>
          <a:p>
            <a:fld id="{6FDACECB-6C91-45FE-B248-65BFDFDFABB3}" type="slidenum">
              <a:rPr lang="es-AR" sz="1000" b="1">
                <a:solidFill>
                  <a:prstClr val="black"/>
                </a:solidFill>
                <a:latin typeface="Arial Narrow" panose="020B0606020202030204" pitchFamily="34" charset="0"/>
              </a:rPr>
              <a:pPr/>
              <a:t>6</a:t>
            </a:fld>
            <a:endParaRPr lang="es-AR" sz="1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9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0600" y="270463"/>
            <a:ext cx="10667535" cy="867245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32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1. NORMATIVA </a:t>
            </a:r>
            <a:r>
              <a:rPr lang="es-ES" sz="32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LEGAL</a:t>
            </a:r>
            <a:endParaRPr lang="es-AR" sz="32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700541"/>
              </p:ext>
            </p:extLst>
          </p:nvPr>
        </p:nvGraphicFramePr>
        <p:xfrm>
          <a:off x="990600" y="1286404"/>
          <a:ext cx="10668000" cy="469953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340880">
                  <a:extLst>
                    <a:ext uri="{9D8B030D-6E8A-4147-A177-3AD203B41FA5}">
                      <a16:colId xmlns="" xmlns:a16="http://schemas.microsoft.com/office/drawing/2014/main" val="2853635316"/>
                    </a:ext>
                  </a:extLst>
                </a:gridCol>
                <a:gridCol w="3049240">
                  <a:extLst>
                    <a:ext uri="{9D8B030D-6E8A-4147-A177-3AD203B41FA5}">
                      <a16:colId xmlns="" xmlns:a16="http://schemas.microsoft.com/office/drawing/2014/main" val="3687085696"/>
                    </a:ext>
                  </a:extLst>
                </a:gridCol>
                <a:gridCol w="2243786">
                  <a:extLst>
                    <a:ext uri="{9D8B030D-6E8A-4147-A177-3AD203B41FA5}">
                      <a16:colId xmlns="" xmlns:a16="http://schemas.microsoft.com/office/drawing/2014/main" val="517984337"/>
                    </a:ext>
                  </a:extLst>
                </a:gridCol>
                <a:gridCol w="3034094">
                  <a:extLst>
                    <a:ext uri="{9D8B030D-6E8A-4147-A177-3AD203B41FA5}">
                      <a16:colId xmlns="" xmlns:a16="http://schemas.microsoft.com/office/drawing/2014/main" val="3445921741"/>
                    </a:ext>
                  </a:extLst>
                </a:gridCol>
              </a:tblGrid>
              <a:tr h="970549"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LEYES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PUBLICACIÓN</a:t>
                      </a:r>
                    </a:p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B.O.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DEUDAS AL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REGLAMENTACIÓN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27471478"/>
                  </a:ext>
                </a:extLst>
              </a:tr>
              <a:tr h="810089"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27541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23/12/2019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30/11/2019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DTO 99/2019</a:t>
                      </a:r>
                    </a:p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RG 4667 (31/1/20)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3733129"/>
                  </a:ext>
                </a:extLst>
              </a:tr>
              <a:tr h="2031651"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27562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26/8/2020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31/7/2020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RG 4816 (16/9/2020)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2078468"/>
                  </a:ext>
                </a:extLst>
              </a:tr>
              <a:tr h="887241"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27653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11/11/2021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31/8/2021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RG 5101</a:t>
                      </a:r>
                    </a:p>
                    <a:p>
                      <a:pPr algn="ctr"/>
                      <a:r>
                        <a:rPr lang="es-ES" sz="1900" dirty="0" smtClean="0">
                          <a:latin typeface="Arial Narrow" panose="020B0606020202030204" pitchFamily="34" charset="0"/>
                        </a:rPr>
                        <a:t>(BO 19/11/2021)</a:t>
                      </a:r>
                      <a:endParaRPr lang="es-AR" sz="1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3063" marR="8306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1301491"/>
                  </a:ext>
                </a:extLst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1961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0684" y="121356"/>
            <a:ext cx="10857522" cy="962461"/>
          </a:xfrm>
          <a:ln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ES" sz="3200" b="1" dirty="0" smtClean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2. ALCANCE </a:t>
            </a:r>
            <a:r>
              <a:rPr lang="es-ES" sz="320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DEL RÉGIMEN (ART 9 y 10)</a:t>
            </a:r>
            <a:endParaRPr lang="es-AR" sz="320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695471" y="6526118"/>
            <a:ext cx="500985" cy="33188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DB911-893A-4201-8DE7-3C412D300380}" type="slidenum">
              <a:rPr kumimoji="0" lang="es-AR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AR" sz="1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5459318" y="1295306"/>
            <a:ext cx="3116800" cy="151562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OBLIGACIONES FISCALES VENCIDAS</a:t>
            </a:r>
            <a:r>
              <a:rPr kumimoji="0" lang="es-ES" sz="2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AL 31/8/21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(1) (2)</a:t>
            </a:r>
            <a:endParaRPr kumimoji="0" lang="es-A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970684" y="1295306"/>
            <a:ext cx="2909014" cy="151562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TODOS</a:t>
            </a:r>
            <a:r>
              <a:rPr kumimoji="0" lang="es-ES" sz="2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LOS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2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CONTRIBUYENTES</a:t>
            </a:r>
            <a:endParaRPr kumimoji="0" lang="es-AR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cxnSp>
        <p:nvCxnSpPr>
          <p:cNvPr id="8" name="Conector recto de flecha 7"/>
          <p:cNvCxnSpPr>
            <a:stCxn id="7" idx="3"/>
            <a:endCxn id="4" idx="1"/>
          </p:cNvCxnSpPr>
          <p:nvPr/>
        </p:nvCxnSpPr>
        <p:spPr>
          <a:xfrm>
            <a:off x="3879698" y="2053120"/>
            <a:ext cx="157962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ángulo redondeado 12"/>
          <p:cNvSpPr/>
          <p:nvPr/>
        </p:nvSpPr>
        <p:spPr>
          <a:xfrm>
            <a:off x="5449703" y="3016622"/>
            <a:ext cx="5150564" cy="179244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marR="0" lvl="0" indent="-1778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REFINANCIACIÓN PLANES VIGENTES (NO RG 4667/RG 4816)</a:t>
            </a:r>
          </a:p>
          <a:p>
            <a:pPr marL="177800" marR="0" lvl="0" indent="-1778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REFORMULACIÓN</a:t>
            </a:r>
            <a:r>
              <a:rPr kumimoji="0" lang="es-E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 PLANES CONDICIONALES VIGENTES RG 4667/4816</a:t>
            </a:r>
          </a:p>
          <a:p>
            <a:pPr marL="177800" marR="0" lvl="0" indent="-1778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000" b="1" baseline="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REHABILITACIÓN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MORATORIAS CADUCAS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650711" y="1295306"/>
            <a:ext cx="3181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IG-IBP PH PF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IG SOC. CE 31/3/2021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IVA PF JULIO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IVA DIFERIDO PF 5/2021</a:t>
            </a:r>
            <a:endParaRPr lang="es-AR" sz="2200" b="1" dirty="0">
              <a:latin typeface="Arial Narrow" panose="020B0606020202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970684" y="2963137"/>
            <a:ext cx="42479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MiPyMES Y GRANDES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MONOTRIBUTISTAS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AUTÓNOMOS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PERSONAS HUMANAS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ENTIDADES SIN FINES DE LUCRO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b="1" dirty="0" smtClean="0">
                <a:latin typeface="Arial Narrow" panose="020B0606020202030204" pitchFamily="34" charset="0"/>
              </a:rPr>
              <a:t>ENTIDADES COMUNITARIAS</a:t>
            </a:r>
            <a:endParaRPr lang="es-AR" sz="2200" b="1" dirty="0">
              <a:latin typeface="Arial Narrow" panose="020B0606020202030204" pitchFamily="34" charset="0"/>
            </a:endParaRPr>
          </a:p>
        </p:txBody>
      </p:sp>
      <p:cxnSp>
        <p:nvCxnSpPr>
          <p:cNvPr id="5" name="Conector recto de flecha 4"/>
          <p:cNvCxnSpPr>
            <a:stCxn id="7" idx="3"/>
            <a:endCxn id="13" idx="1"/>
          </p:cNvCxnSpPr>
          <p:nvPr/>
        </p:nvCxnSpPr>
        <p:spPr>
          <a:xfrm>
            <a:off x="3879698" y="2053120"/>
            <a:ext cx="1570005" cy="185972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5459319" y="5438090"/>
            <a:ext cx="4579008" cy="83571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VENCIMIENTO DEL ACOGIMIENTO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15/3/2022</a:t>
            </a:r>
            <a:endParaRPr kumimoji="0" lang="es-ES" sz="2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55134" y="5438090"/>
            <a:ext cx="4363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Arial Narrow" panose="020B0606020202030204" pitchFamily="34" charset="0"/>
              </a:rPr>
              <a:t>(1) PODRÁN INCLUIRSE</a:t>
            </a:r>
          </a:p>
          <a:p>
            <a:pPr marL="449263" indent="-177800">
              <a:buFont typeface="Arial" panose="020B0604020202020204" pitchFamily="34" charset="0"/>
              <a:buChar char="•"/>
            </a:pPr>
            <a:r>
              <a:rPr lang="es-ES" sz="1400" b="1" dirty="0" smtClean="0">
                <a:latin typeface="Arial Narrow" panose="020B0606020202030204" pitchFamily="34" charset="0"/>
              </a:rPr>
              <a:t>INTERESES NO CONDONADOS</a:t>
            </a:r>
          </a:p>
          <a:p>
            <a:pPr marL="449263" indent="-177800">
              <a:buFont typeface="Arial" panose="020B0604020202020204" pitchFamily="34" charset="0"/>
              <a:buChar char="•"/>
            </a:pPr>
            <a:r>
              <a:rPr lang="es-ES" sz="1400" b="1" dirty="0" smtClean="0">
                <a:latin typeface="Arial Narrow" panose="020B0606020202030204" pitchFamily="34" charset="0"/>
              </a:rPr>
              <a:t>MULTAS Y SANCIONES FIRMES</a:t>
            </a:r>
          </a:p>
          <a:p>
            <a:pPr marL="271463" indent="-271463"/>
            <a:r>
              <a:rPr lang="es-ES" sz="1600" b="1" dirty="0" smtClean="0">
                <a:latin typeface="Arial Narrow" panose="020B0606020202030204" pitchFamily="34" charset="0"/>
              </a:rPr>
              <a:t>(2) DEUDAS EMERGENTES DE PLANES CADUCOS</a:t>
            </a:r>
            <a:endParaRPr lang="es-AR" sz="1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0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1172</TotalTime>
  <Words>5992</Words>
  <Application>Microsoft Office PowerPoint</Application>
  <PresentationFormat>Panorámica</PresentationFormat>
  <Paragraphs>1001</Paragraphs>
  <Slides>51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8" baseType="lpstr">
      <vt:lpstr>Arial</vt:lpstr>
      <vt:lpstr>Arial Narrow</vt:lpstr>
      <vt:lpstr>Calibri</vt:lpstr>
      <vt:lpstr>Courier New</vt:lpstr>
      <vt:lpstr>Franklin Gothic Book</vt:lpstr>
      <vt:lpstr>Franklin Gothic Medium</vt:lpstr>
      <vt:lpstr>Crop</vt:lpstr>
      <vt:lpstr>REGLAMENTACIÓN DE LA CONDONACIÓN DE DEUDAS Y AMPLIACIÓN DE MORATORIA</vt:lpstr>
      <vt:lpstr>I. CONDONACIÓN DE DEUDAS PARA CIERTOS CONTRIBUYENTES</vt:lpstr>
      <vt:lpstr>1. CONDONACIÓN DE DEUDAS PARA CIERTOS CONTRIBUYENTES (ART 1 y 2)</vt:lpstr>
      <vt:lpstr>2. REQUISITOS Y CONDICIONES PARA SOLICITAR LA ADHESIÓN AL BENEFICIO DE CONDONACIÓN DE DEUDAS (ART 4)</vt:lpstr>
      <vt:lpstr>3. PROCEDIMIENTO PARA LA SOLICITUD DEL BENEFICIO DE CONSOLIDACIÓN DE DEUDAS (ART 5 y 6)</vt:lpstr>
      <vt:lpstr>4. RÉGIMEN DE REGULARIZACIÓN PEQUEÑOS CONTRIBUYENTES LEY 27639 (ART 7)</vt:lpstr>
      <vt:lpstr>II. AMPLIACIÓN DE LA MORATORIA FISCAL</vt:lpstr>
      <vt:lpstr>1. NORMATIVA LEGAL</vt:lpstr>
      <vt:lpstr>2. ALCANCE DEL RÉGIMEN (ART 9 y 10)</vt:lpstr>
      <vt:lpstr>3. TIPOS DE CONTRIBUYENTES AFIP (ART 12)</vt:lpstr>
      <vt:lpstr>4. PEQUEÑOS CONTRIBUYENTES AFIP (ART 4 inc i)</vt:lpstr>
      <vt:lpstr>5. EXCLUSIONES OBJETIVAS (ART 3 y 11)</vt:lpstr>
      <vt:lpstr>6. EXCLUSIONES SUBJETIVAS DEL REGIMEN POR SITUACIONES VERIFICADAS AL 11/11/2021 (Ley 27541, art. 16)</vt:lpstr>
      <vt:lpstr>7. ANTICIPOS IMPOSITIVOS (ART 39)</vt:lpstr>
      <vt:lpstr>8. RESPONSABLES SOLIDARIOS (ART 46)</vt:lpstr>
      <vt:lpstr>9. AGENTES DE RETENCIÓN Y PERCEPCIÓN (L, 6, g)</vt:lpstr>
      <vt:lpstr>10. PAGOS REALIZADOS CON ANTERIORIDAD AL 11-11-2021 (L, 6, d)</vt:lpstr>
      <vt:lpstr>11. REQUISITOS Y FORMALIDADES PARA LA ADHESIÓN (ART 13 al 15)</vt:lpstr>
      <vt:lpstr>12. EFECTOS DE LA ADHESIÓN AL RÉGIMEN (ART 49)</vt:lpstr>
      <vt:lpstr>13. FORMAS DE CANCELACIÓN DE LAS OBLIGACIONES (ART 18, 19, 20, 21 y 22)</vt:lpstr>
      <vt:lpstr>14. TIPOS DE PLANES EN LA AMPLIACIÓN DE LA MORATORIA (ART 22)</vt:lpstr>
      <vt:lpstr>15. REFINANCIACIÓN DE PLANES VIGENTES (ART 28)</vt:lpstr>
      <vt:lpstr>16. REFORMULACIÓN PLANES RG 4667 Y 4816 DE CONTRIBUYENTES CONDICIONALES (ART 29)</vt:lpstr>
      <vt:lpstr>17. REGULARIZACIÓN FISCALIZACIONES (L, 7 y RG, ART 53)</vt:lpstr>
      <vt:lpstr>18. PLANES DE PAGO PARA DEUDAS RESULTANTES DE PROCESOS DE FISCALIZACIÓN (ART 54 y 55)</vt:lpstr>
      <vt:lpstr>19. REHABILITACIÓN DE MORATORIAS CADUCAS (ART 56)</vt:lpstr>
      <vt:lpstr>20. ACTIVOS FINANCIEROS EN EL EXTERIOR (RG 4816, ART 8)</vt:lpstr>
      <vt:lpstr>21. ACTIVOS FINANCIEROS EN EL EXTERIOR (ANEXO II, RG 4816)</vt:lpstr>
      <vt:lpstr>22. RÉGIMEN DE INFORMACIÓN (RG 4816, ART 59 y RG 5101, ART 48)</vt:lpstr>
      <vt:lpstr>23. NUEVOS PLAZOS DE REPATRIACIÓN E INFORMACIÓN RESPECTO DE ACTIVOS FINANCIEROS EN EL EXTERIOR POR ACOGIMIENTO A LA LEY 27541 (ART 48)</vt:lpstr>
      <vt:lpstr>24. CADUCIDAD PLANES POR FALTA DE PAGO (ART 30) (1)</vt:lpstr>
      <vt:lpstr>25. CAUSALES DE CADUCIDAD (L, 6, inciso f), párrafo 6)</vt:lpstr>
      <vt:lpstr>26. OTRAS CAUSALES DE CADUCIDAD (Ley 27541)</vt:lpstr>
      <vt:lpstr>27. EFECTOS DE LA CADUCIDAD (ART 31 y 32)</vt:lpstr>
      <vt:lpstr>28. ACCIONES PENALES (ART 33 y 50)</vt:lpstr>
      <vt:lpstr>29. CONDONACIÓN DE INTERESES (ART 34)</vt:lpstr>
      <vt:lpstr>30. LIBERACIÓN DE MULTAS Y SANCIONES (L, 6, e)</vt:lpstr>
      <vt:lpstr>31. CONDONACIÓN DE MULTAS (ART 35, 36, 37 y 38)</vt:lpstr>
      <vt:lpstr>32. DETERMINACIÓN DE HONORARIOS (ART 60 y 61)</vt:lpstr>
      <vt:lpstr>33. CANCELACIÓN E INFORMACIÓN DE HONORARIOS (1) Y COSTAS (ART 60 a 66)</vt:lpstr>
      <vt:lpstr>III. BENEFICIOS PARA CONTRIBUYENTES CUMPLIDORES</vt:lpstr>
      <vt:lpstr>1. PROCEDIMIENTO DE ADHESIÓN A LOS BENEFICIOS DE CONTRIBUYENTES CUMPLIDORES (ART 70 y 71)</vt:lpstr>
      <vt:lpstr>2. REQUISITOS PARA SOLICITAR ADHESIÓN DE BENEFICIOS DE CONTRIBUYENTES CUMPLIDORES (ART 68 y 69)</vt:lpstr>
      <vt:lpstr>3. BENEFICIOS PARA CONTRIBUYENTES CUMPLIDORES (ART 72 y 73)</vt:lpstr>
      <vt:lpstr>4. BENEFICIOS PARA CONTRIBUYENTES CUMPLIDORES (ART 74 y 75) </vt:lpstr>
      <vt:lpstr>5. DENEGATORIA DEL BENEFICIO DE CONTRIBUYENTE CUMPLIDOR (ART 76 y 77)</vt:lpstr>
      <vt:lpstr>IV. OTRAS DISPOSICIONES</vt:lpstr>
      <vt:lpstr>1. SUSPENSIÓN DE INICIACIÓN DE JUICIOS DE EJECUCIÓN FISCAL Y TRABA DE MEDIDAS CAUTELARES (ART 78 A 81)</vt:lpstr>
      <vt:lpstr>2. REQUISITOS PARA EL EMPADRONAMIENTO DE ENTIDADES EXENTAS (ART 83)</vt:lpstr>
      <vt:lpstr>3. VIGENCIA Y DISPONIBILIDAD SISTEMAS INFORMÁTICOS (ART 84)</vt:lpstr>
      <vt:lpstr>MUCHAS GRACIAS POR SU ATENCIÓN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Rocha</dc:creator>
  <cp:lastModifiedBy>Nancy Rocha</cp:lastModifiedBy>
  <cp:revision>93</cp:revision>
  <cp:lastPrinted>2021-12-01T20:28:12Z</cp:lastPrinted>
  <dcterms:created xsi:type="dcterms:W3CDTF">2021-11-23T15:41:30Z</dcterms:created>
  <dcterms:modified xsi:type="dcterms:W3CDTF">2021-12-01T20:28:35Z</dcterms:modified>
</cp:coreProperties>
</file>